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28" r:id="rId4"/>
  </p:sldMasterIdLst>
  <p:notesMasterIdLst>
    <p:notesMasterId r:id="rId27"/>
  </p:notesMasterIdLst>
  <p:sldIdLst>
    <p:sldId id="256" r:id="rId5"/>
    <p:sldId id="271" r:id="rId6"/>
    <p:sldId id="257" r:id="rId7"/>
    <p:sldId id="258" r:id="rId8"/>
    <p:sldId id="259" r:id="rId9"/>
    <p:sldId id="289" r:id="rId10"/>
    <p:sldId id="278" r:id="rId11"/>
    <p:sldId id="292" r:id="rId12"/>
    <p:sldId id="288" r:id="rId13"/>
    <p:sldId id="299" r:id="rId14"/>
    <p:sldId id="261" r:id="rId15"/>
    <p:sldId id="264" r:id="rId16"/>
    <p:sldId id="286" r:id="rId17"/>
    <p:sldId id="287" r:id="rId18"/>
    <p:sldId id="300" r:id="rId19"/>
    <p:sldId id="282" r:id="rId20"/>
    <p:sldId id="280" r:id="rId21"/>
    <p:sldId id="281" r:id="rId22"/>
    <p:sldId id="283" r:id="rId23"/>
    <p:sldId id="267" r:id="rId24"/>
    <p:sldId id="301"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1F0E4D-7D23-40FA-97C1-C79DFFAA0DF1}">
          <p14:sldIdLst>
            <p14:sldId id="256"/>
            <p14:sldId id="271"/>
            <p14:sldId id="257"/>
            <p14:sldId id="258"/>
            <p14:sldId id="259"/>
            <p14:sldId id="289"/>
            <p14:sldId id="278"/>
            <p14:sldId id="292"/>
            <p14:sldId id="288"/>
            <p14:sldId id="299"/>
            <p14:sldId id="261"/>
            <p14:sldId id="264"/>
            <p14:sldId id="286"/>
            <p14:sldId id="287"/>
            <p14:sldId id="300"/>
            <p14:sldId id="282"/>
            <p14:sldId id="280"/>
            <p14:sldId id="281"/>
            <p14:sldId id="283"/>
            <p14:sldId id="267"/>
          </p14:sldIdLst>
        </p14:section>
        <p14:section name="Future Scope" id="{8B3E67AA-25F3-4540-97D9-0316A20817AF}">
          <p14:sldIdLst>
            <p14:sldId id="301"/>
            <p14:sldId id="27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8"/>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dgm:spPr>
        <a:solidFill>
          <a:schemeClr val="accent1"/>
        </a:solidFill>
        <a:ln>
          <a:noFill/>
        </a:ln>
      </dgm:spPr>
      <dgm:t>
        <a:bodyPr/>
        <a:lstStyle/>
        <a:p>
          <a:pPr marL="0" algn="ctr" rtl="0">
            <a:buNone/>
          </a:pPr>
          <a:r>
            <a:rPr lang="en-IN" sz="2000" dirty="0">
              <a:latin typeface="Tenorite" pitchFamily="2" charset="0"/>
            </a:rPr>
            <a:t>HOME PAGE USER INTERFACE</a:t>
          </a:r>
          <a:endParaRPr lang="en-US" sz="2000" dirty="0">
            <a:latin typeface="Tenorite" pitchFamily="2" charset="0"/>
          </a:endParaRP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latin typeface="Tenorite" pitchFamily="2" charset="0"/>
            </a:rPr>
            <a:t>DATA INPUT</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IN" sz="2000" dirty="0">
              <a:latin typeface="Tenorite" pitchFamily="2" charset="0"/>
            </a:rPr>
            <a:t>DATA PROCESSING USING FLASK</a:t>
          </a:r>
          <a:endParaRPr lang="en-US" sz="2000" dirty="0">
            <a:latin typeface="Tenorite" pitchFamily="2" charset="0"/>
          </a:endParaRP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IN" sz="2000" dirty="0">
              <a:latin typeface="Tenorite" pitchFamily="2" charset="0"/>
            </a:rPr>
            <a:t>OUTPUT DISPLAYED ON WEBSITE</a:t>
          </a:r>
          <a:endParaRPr lang="en-US" sz="2000" dirty="0">
            <a:latin typeface="Tenorite" pitchFamily="2" charset="0"/>
          </a:endParaRP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OUTPUT GENERATED USING ML ALGORITHMS</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30330" custLinFactNeighborY="-180"/>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781B6FA0-0F00-0D41-8C2E-EA6A255C6967}" type="presOf" srcId="{0DD8915E-DC14-41D6-9BB5-F49E1C265163}" destId="{A34AE8AA-FDF7-FA40-BADC-6B62C2B1DE88}" srcOrd="0" destOrd="0" presId="urn:microsoft.com/office/officeart/2005/8/layout/hList7"/>
    <dgm:cxn modelId="{956B0EA6-B0CC-A04C-AAC4-2F46E14A46D0}" type="presOf" srcId="{E9682B4F-0217-4B50-923E-C104AA24290F}" destId="{434ABADC-97F5-A547-823D-7594A86D79D3}" srcOrd="0" destOrd="0"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179FAFCF-F878-464E-A8A6-1185EFA0E380}" srcId="{0DD8915E-DC14-41D6-9BB5-F49E1C265163}" destId="{A2322D3A-7AC2-4C5C-9D7E-EAB2313D47D4}" srcOrd="4" destOrd="0" parTransId="{4A8C15D4-B36F-4764-B4FF-F2AF790D3E17}" sibTransId="{84DE1C3A-3FC7-4DB3-88ED-33F65A71557A}"/>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CF44F2-81DE-47FD-A3A1-15F3B1DFDD8D}"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0442662B-7C48-499F-A69A-F60799C7194C}">
      <dgm:prSet custT="1"/>
      <dgm:spPr/>
      <dgm:t>
        <a:bodyPr/>
        <a:lstStyle/>
        <a:p>
          <a:r>
            <a:rPr lang="en-US" sz="1400"/>
            <a:t>We created a website by using HTML, CSS and Bootstrap for taking the Input from the user and displaying the calculated result. </a:t>
          </a:r>
          <a:endParaRPr lang="en-US" sz="1400" dirty="0"/>
        </a:p>
      </dgm:t>
    </dgm:pt>
    <dgm:pt modelId="{8FCFCD48-36AA-4244-B2D8-9F6A3F08EBAB}" type="parTrans" cxnId="{61F9782E-81D4-4965-82B4-2F9D66BC1D46}">
      <dgm:prSet/>
      <dgm:spPr/>
      <dgm:t>
        <a:bodyPr/>
        <a:lstStyle/>
        <a:p>
          <a:endParaRPr lang="en-US"/>
        </a:p>
      </dgm:t>
    </dgm:pt>
    <dgm:pt modelId="{D26B7DF0-02A6-44F0-8F7C-7ABED1E509CC}" type="sibTrans" cxnId="{61F9782E-81D4-4965-82B4-2F9D66BC1D46}">
      <dgm:prSet custT="1"/>
      <dgm:spPr/>
      <dgm:t>
        <a:bodyPr/>
        <a:lstStyle/>
        <a:p>
          <a:endParaRPr lang="en-US" sz="1400"/>
        </a:p>
      </dgm:t>
    </dgm:pt>
    <dgm:pt modelId="{B8712CDB-436B-4B11-8902-11D21285AECF}">
      <dgm:prSet custT="1"/>
      <dgm:spPr/>
      <dgm:t>
        <a:bodyPr/>
        <a:lstStyle/>
        <a:p>
          <a:r>
            <a:rPr lang="en-US" sz="1400"/>
            <a:t>The website has several pages:-</a:t>
          </a:r>
        </a:p>
      </dgm:t>
    </dgm:pt>
    <dgm:pt modelId="{EF70B10C-967A-4206-BC3C-E7B53B9DF2F9}" type="parTrans" cxnId="{2BF36184-2B9E-4FA7-B92B-C7BD209544D7}">
      <dgm:prSet/>
      <dgm:spPr/>
      <dgm:t>
        <a:bodyPr/>
        <a:lstStyle/>
        <a:p>
          <a:endParaRPr lang="en-US"/>
        </a:p>
      </dgm:t>
    </dgm:pt>
    <dgm:pt modelId="{23B73A37-0528-4CF1-AA19-F2F9D4DA9F27}" type="sibTrans" cxnId="{2BF36184-2B9E-4FA7-B92B-C7BD209544D7}">
      <dgm:prSet custT="1"/>
      <dgm:spPr/>
      <dgm:t>
        <a:bodyPr/>
        <a:lstStyle/>
        <a:p>
          <a:endParaRPr lang="en-US" sz="1400"/>
        </a:p>
      </dgm:t>
    </dgm:pt>
    <dgm:pt modelId="{51F981AC-89B5-49D7-BA5C-B35FDA97E8C1}">
      <dgm:prSet custT="1"/>
      <dgm:spPr/>
      <dgm:t>
        <a:bodyPr/>
        <a:lstStyle/>
        <a:p>
          <a:r>
            <a:rPr lang="en-IN" sz="1400"/>
            <a:t>Home page: </a:t>
          </a:r>
          <a:endParaRPr lang="en-US" sz="1400" dirty="0"/>
        </a:p>
      </dgm:t>
    </dgm:pt>
    <dgm:pt modelId="{295EC6A7-3F7D-47AC-9BE1-4BA9807E49AF}" type="parTrans" cxnId="{6A74FC14-A0B4-4DB8-85C6-95EAD8C07494}">
      <dgm:prSet/>
      <dgm:spPr/>
      <dgm:t>
        <a:bodyPr/>
        <a:lstStyle/>
        <a:p>
          <a:endParaRPr lang="en-US"/>
        </a:p>
      </dgm:t>
    </dgm:pt>
    <dgm:pt modelId="{DE515D74-6406-491C-9C95-D3FDED3389F3}" type="sibTrans" cxnId="{6A74FC14-A0B4-4DB8-85C6-95EAD8C07494}">
      <dgm:prSet custT="1"/>
      <dgm:spPr/>
      <dgm:t>
        <a:bodyPr/>
        <a:lstStyle/>
        <a:p>
          <a:endParaRPr lang="en-US" sz="1400"/>
        </a:p>
      </dgm:t>
    </dgm:pt>
    <dgm:pt modelId="{780FCE72-4711-481B-BC35-603A189BF48D}">
      <dgm:prSet custT="1"/>
      <dgm:spPr/>
      <dgm:t>
        <a:bodyPr/>
        <a:lstStyle/>
        <a:p>
          <a:r>
            <a:rPr lang="en-US" sz="1400"/>
            <a:t>This is the first page of the website which contains the navigation bar and footer along with the (click here) button which will navigate the user to the patient detail page which contains the form. </a:t>
          </a:r>
          <a:endParaRPr lang="en-US" sz="1400" dirty="0"/>
        </a:p>
      </dgm:t>
    </dgm:pt>
    <dgm:pt modelId="{02457177-AF95-46F3-89C6-9F2330BF89EC}" type="parTrans" cxnId="{B7B38A52-46F0-433E-9E3A-718FF7813477}">
      <dgm:prSet/>
      <dgm:spPr/>
      <dgm:t>
        <a:bodyPr/>
        <a:lstStyle/>
        <a:p>
          <a:endParaRPr lang="en-US"/>
        </a:p>
      </dgm:t>
    </dgm:pt>
    <dgm:pt modelId="{4DE28D38-C146-43E0-8532-0A0F7CCD3032}" type="sibTrans" cxnId="{B7B38A52-46F0-433E-9E3A-718FF7813477}">
      <dgm:prSet/>
      <dgm:spPr/>
      <dgm:t>
        <a:bodyPr/>
        <a:lstStyle/>
        <a:p>
          <a:endParaRPr lang="en-US"/>
        </a:p>
      </dgm:t>
    </dgm:pt>
    <dgm:pt modelId="{DBCDCDF5-CC6D-44AC-B95A-54333094EF4F}">
      <dgm:prSet custT="1"/>
      <dgm:spPr/>
      <dgm:t>
        <a:bodyPr/>
        <a:lstStyle/>
        <a:p>
          <a:r>
            <a:rPr lang="en-IN" sz="1400"/>
            <a:t>Patient detail page: </a:t>
          </a:r>
          <a:endParaRPr lang="en-US" sz="1400" dirty="0"/>
        </a:p>
      </dgm:t>
    </dgm:pt>
    <dgm:pt modelId="{C710FF2E-662A-4701-9AD7-BF1F4BD59330}" type="parTrans" cxnId="{1D7BB0F4-F1A9-45ED-863D-CF9F6C6E4DFC}">
      <dgm:prSet/>
      <dgm:spPr/>
      <dgm:t>
        <a:bodyPr/>
        <a:lstStyle/>
        <a:p>
          <a:endParaRPr lang="en-US"/>
        </a:p>
      </dgm:t>
    </dgm:pt>
    <dgm:pt modelId="{36F24FC1-5983-4F81-86B5-1AFA96461162}" type="sibTrans" cxnId="{1D7BB0F4-F1A9-45ED-863D-CF9F6C6E4DFC}">
      <dgm:prSet custT="1"/>
      <dgm:spPr/>
      <dgm:t>
        <a:bodyPr/>
        <a:lstStyle/>
        <a:p>
          <a:endParaRPr lang="en-US" sz="1400"/>
        </a:p>
      </dgm:t>
    </dgm:pt>
    <dgm:pt modelId="{E1796F5F-114E-4B60-B481-62E890C8B940}">
      <dgm:prSet custT="1"/>
      <dgm:spPr/>
      <dgm:t>
        <a:bodyPr/>
        <a:lstStyle/>
        <a:p>
          <a:r>
            <a:rPr lang="en-US" sz="1400"/>
            <a:t>This page contains the form which is required to be filled by the user to calculate the heart risk. </a:t>
          </a:r>
          <a:endParaRPr lang="en-US" sz="1400" dirty="0"/>
        </a:p>
      </dgm:t>
    </dgm:pt>
    <dgm:pt modelId="{3DB7D650-B363-4FEE-995B-19C9B751FAC5}" type="parTrans" cxnId="{25A82B3C-6436-4452-8A22-17E3664D6FE4}">
      <dgm:prSet/>
      <dgm:spPr/>
      <dgm:t>
        <a:bodyPr/>
        <a:lstStyle/>
        <a:p>
          <a:endParaRPr lang="en-US"/>
        </a:p>
      </dgm:t>
    </dgm:pt>
    <dgm:pt modelId="{70B26522-215A-4ABD-AF4B-8DE1237B58ED}" type="sibTrans" cxnId="{25A82B3C-6436-4452-8A22-17E3664D6FE4}">
      <dgm:prSet/>
      <dgm:spPr/>
      <dgm:t>
        <a:bodyPr/>
        <a:lstStyle/>
        <a:p>
          <a:endParaRPr lang="en-US"/>
        </a:p>
      </dgm:t>
    </dgm:pt>
    <dgm:pt modelId="{79E07EA3-4DBD-4E45-BA2B-75CF8D32F68C}">
      <dgm:prSet custT="1"/>
      <dgm:spPr/>
      <dgm:t>
        <a:bodyPr/>
        <a:lstStyle/>
        <a:p>
          <a:r>
            <a:rPr lang="en-IN" sz="1400"/>
            <a:t>Patient Result page: </a:t>
          </a:r>
          <a:endParaRPr lang="en-US" sz="1400" dirty="0"/>
        </a:p>
      </dgm:t>
    </dgm:pt>
    <dgm:pt modelId="{61101880-EECD-4C5B-8E8B-BF08F46688BE}" type="parTrans" cxnId="{FDE0CD61-67E1-441A-B750-80BBE6278F64}">
      <dgm:prSet/>
      <dgm:spPr/>
      <dgm:t>
        <a:bodyPr/>
        <a:lstStyle/>
        <a:p>
          <a:endParaRPr lang="en-US"/>
        </a:p>
      </dgm:t>
    </dgm:pt>
    <dgm:pt modelId="{0A7D9256-D94A-48C0-9A0D-6743162F4FD5}" type="sibTrans" cxnId="{FDE0CD61-67E1-441A-B750-80BBE6278F64}">
      <dgm:prSet/>
      <dgm:spPr/>
      <dgm:t>
        <a:bodyPr/>
        <a:lstStyle/>
        <a:p>
          <a:endParaRPr lang="en-US"/>
        </a:p>
      </dgm:t>
    </dgm:pt>
    <dgm:pt modelId="{04B8B0DC-3353-4ACD-8BC3-FD32DC479086}">
      <dgm:prSet custT="1"/>
      <dgm:spPr/>
      <dgm:t>
        <a:bodyPr/>
        <a:lstStyle/>
        <a:p>
          <a:r>
            <a:rPr lang="en-US" sz="1400"/>
            <a:t>This page will display the calculated result along with some reference data which can help the user to compare his/her data with the given normal range. </a:t>
          </a:r>
        </a:p>
      </dgm:t>
    </dgm:pt>
    <dgm:pt modelId="{7231A5EA-889C-421A-84A3-D0E33BA2E18B}" type="parTrans" cxnId="{6423BE78-9849-4564-BD57-7BC83011DAC5}">
      <dgm:prSet/>
      <dgm:spPr/>
      <dgm:t>
        <a:bodyPr/>
        <a:lstStyle/>
        <a:p>
          <a:endParaRPr lang="en-US"/>
        </a:p>
      </dgm:t>
    </dgm:pt>
    <dgm:pt modelId="{BFD4DF86-28DA-4550-A775-8D3A76C8CE90}" type="sibTrans" cxnId="{6423BE78-9849-4564-BD57-7BC83011DAC5}">
      <dgm:prSet/>
      <dgm:spPr/>
      <dgm:t>
        <a:bodyPr/>
        <a:lstStyle/>
        <a:p>
          <a:endParaRPr lang="en-US"/>
        </a:p>
      </dgm:t>
    </dgm:pt>
    <dgm:pt modelId="{873BAF92-0831-458F-AD07-8916C571D446}">
      <dgm:prSet custT="1"/>
      <dgm:spPr/>
      <dgm:t>
        <a:bodyPr/>
        <a:lstStyle/>
        <a:p>
          <a:r>
            <a:rPr lang="en-US" sz="1400"/>
            <a:t>It contains all the features (gender, age, tc, hdl, sbp, smoke, blood pressure medication, diab) which are required by the machine learning model to predict the result. </a:t>
          </a:r>
          <a:endParaRPr lang="en-US" sz="1400" dirty="0"/>
        </a:p>
      </dgm:t>
    </dgm:pt>
    <dgm:pt modelId="{492506A2-642D-4F4C-990D-AD03BBF581A8}" type="parTrans" cxnId="{10B065FF-0241-4FFE-93AA-A366AA8DB13C}">
      <dgm:prSet/>
      <dgm:spPr/>
      <dgm:t>
        <a:bodyPr/>
        <a:lstStyle/>
        <a:p>
          <a:endParaRPr lang="en-IN"/>
        </a:p>
      </dgm:t>
    </dgm:pt>
    <dgm:pt modelId="{7299A9BE-F53B-46A5-A430-DD11AA6509A8}" type="sibTrans" cxnId="{10B065FF-0241-4FFE-93AA-A366AA8DB13C}">
      <dgm:prSet/>
      <dgm:spPr/>
      <dgm:t>
        <a:bodyPr/>
        <a:lstStyle/>
        <a:p>
          <a:endParaRPr lang="en-IN"/>
        </a:p>
      </dgm:t>
    </dgm:pt>
    <dgm:pt modelId="{8C15B1C3-E50A-477F-B599-FEB892F44109}" type="pres">
      <dgm:prSet presAssocID="{FACF44F2-81DE-47FD-A3A1-15F3B1DFDD8D}" presName="outerComposite" presStyleCnt="0">
        <dgm:presLayoutVars>
          <dgm:chMax val="5"/>
          <dgm:dir/>
          <dgm:resizeHandles val="exact"/>
        </dgm:presLayoutVars>
      </dgm:prSet>
      <dgm:spPr/>
    </dgm:pt>
    <dgm:pt modelId="{A27AA8E4-4EAD-436F-8075-955EFC0C70F0}" type="pres">
      <dgm:prSet presAssocID="{FACF44F2-81DE-47FD-A3A1-15F3B1DFDD8D}" presName="dummyMaxCanvas" presStyleCnt="0">
        <dgm:presLayoutVars/>
      </dgm:prSet>
      <dgm:spPr/>
    </dgm:pt>
    <dgm:pt modelId="{A37058D2-28B2-4432-8B41-233BF0CEA914}" type="pres">
      <dgm:prSet presAssocID="{FACF44F2-81DE-47FD-A3A1-15F3B1DFDD8D}" presName="FiveNodes_1" presStyleLbl="node1" presStyleIdx="0" presStyleCnt="5" custLinFactNeighborX="-337" custLinFactNeighborY="-29805">
        <dgm:presLayoutVars>
          <dgm:bulletEnabled val="1"/>
        </dgm:presLayoutVars>
      </dgm:prSet>
      <dgm:spPr/>
    </dgm:pt>
    <dgm:pt modelId="{18DE3F5E-3B67-4BDE-A1A5-F27DCEF9C9CD}" type="pres">
      <dgm:prSet presAssocID="{FACF44F2-81DE-47FD-A3A1-15F3B1DFDD8D}" presName="FiveNodes_2" presStyleLbl="node1" presStyleIdx="1" presStyleCnt="5" custScaleY="62111" custLinFactNeighborX="786" custLinFactNeighborY="-26834">
        <dgm:presLayoutVars>
          <dgm:bulletEnabled val="1"/>
        </dgm:presLayoutVars>
      </dgm:prSet>
      <dgm:spPr/>
    </dgm:pt>
    <dgm:pt modelId="{AAD88F6B-A62B-4D61-891D-38A46EA5AE7C}" type="pres">
      <dgm:prSet presAssocID="{FACF44F2-81DE-47FD-A3A1-15F3B1DFDD8D}" presName="FiveNodes_3" presStyleLbl="node1" presStyleIdx="2" presStyleCnt="5" custScaleY="113793" custLinFactNeighborX="-253" custLinFactNeighborY="-42836">
        <dgm:presLayoutVars>
          <dgm:bulletEnabled val="1"/>
        </dgm:presLayoutVars>
      </dgm:prSet>
      <dgm:spPr/>
    </dgm:pt>
    <dgm:pt modelId="{8942FE32-482D-4531-90B1-5297D68CEC5F}" type="pres">
      <dgm:prSet presAssocID="{FACF44F2-81DE-47FD-A3A1-15F3B1DFDD8D}" presName="FiveNodes_4" presStyleLbl="node1" presStyleIdx="3" presStyleCnt="5" custScaleY="140461" custLinFactNeighborX="-706" custLinFactNeighborY="-20478">
        <dgm:presLayoutVars>
          <dgm:bulletEnabled val="1"/>
        </dgm:presLayoutVars>
      </dgm:prSet>
      <dgm:spPr/>
    </dgm:pt>
    <dgm:pt modelId="{B86E6674-D26B-4A8C-8C04-07710A457C4D}" type="pres">
      <dgm:prSet presAssocID="{FACF44F2-81DE-47FD-A3A1-15F3B1DFDD8D}" presName="FiveNodes_5" presStyleLbl="node1" presStyleIdx="4" presStyleCnt="5" custLinFactNeighborX="-112" custLinFactNeighborY="-7242">
        <dgm:presLayoutVars>
          <dgm:bulletEnabled val="1"/>
        </dgm:presLayoutVars>
      </dgm:prSet>
      <dgm:spPr/>
    </dgm:pt>
    <dgm:pt modelId="{F09E0DF4-1EAA-4C1D-9514-E1D3A088E2F9}" type="pres">
      <dgm:prSet presAssocID="{FACF44F2-81DE-47FD-A3A1-15F3B1DFDD8D}" presName="FiveConn_1-2" presStyleLbl="fgAccFollowNode1" presStyleIdx="0" presStyleCnt="4" custScaleY="100000" custLinFactNeighborY="-11107">
        <dgm:presLayoutVars>
          <dgm:bulletEnabled val="1"/>
        </dgm:presLayoutVars>
      </dgm:prSet>
      <dgm:spPr/>
    </dgm:pt>
    <dgm:pt modelId="{41C221FF-B50C-440D-A4B5-260D9334A974}" type="pres">
      <dgm:prSet presAssocID="{FACF44F2-81DE-47FD-A3A1-15F3B1DFDD8D}" presName="FiveConn_2-3" presStyleLbl="fgAccFollowNode1" presStyleIdx="1" presStyleCnt="4" custScaleY="100000" custLinFactNeighborX="-1587" custLinFactNeighborY="-63691">
        <dgm:presLayoutVars>
          <dgm:bulletEnabled val="1"/>
        </dgm:presLayoutVars>
      </dgm:prSet>
      <dgm:spPr/>
    </dgm:pt>
    <dgm:pt modelId="{69E70B99-AAF8-49F2-B4FC-36E7A28656D0}" type="pres">
      <dgm:prSet presAssocID="{FACF44F2-81DE-47FD-A3A1-15F3B1DFDD8D}" presName="FiveConn_3-4" presStyleLbl="fgAccFollowNode1" presStyleIdx="2" presStyleCnt="4" custLinFactNeighborX="-3574" custLinFactNeighborY="-35657">
        <dgm:presLayoutVars>
          <dgm:bulletEnabled val="1"/>
        </dgm:presLayoutVars>
      </dgm:prSet>
      <dgm:spPr/>
    </dgm:pt>
    <dgm:pt modelId="{2DA7FB82-0ED8-4A74-AA8A-7FE1A19A6416}" type="pres">
      <dgm:prSet presAssocID="{FACF44F2-81DE-47FD-A3A1-15F3B1DFDD8D}" presName="FiveConn_4-5" presStyleLbl="fgAccFollowNode1" presStyleIdx="3" presStyleCnt="4">
        <dgm:presLayoutVars>
          <dgm:bulletEnabled val="1"/>
        </dgm:presLayoutVars>
      </dgm:prSet>
      <dgm:spPr/>
    </dgm:pt>
    <dgm:pt modelId="{4261A05D-9718-4039-91C6-0D47C8D958C8}" type="pres">
      <dgm:prSet presAssocID="{FACF44F2-81DE-47FD-A3A1-15F3B1DFDD8D}" presName="FiveNodes_1_text" presStyleLbl="node1" presStyleIdx="4" presStyleCnt="5">
        <dgm:presLayoutVars>
          <dgm:bulletEnabled val="1"/>
        </dgm:presLayoutVars>
      </dgm:prSet>
      <dgm:spPr/>
    </dgm:pt>
    <dgm:pt modelId="{B2C6178F-3048-4AF1-952E-9DA718B4D3FC}" type="pres">
      <dgm:prSet presAssocID="{FACF44F2-81DE-47FD-A3A1-15F3B1DFDD8D}" presName="FiveNodes_2_text" presStyleLbl="node1" presStyleIdx="4" presStyleCnt="5">
        <dgm:presLayoutVars>
          <dgm:bulletEnabled val="1"/>
        </dgm:presLayoutVars>
      </dgm:prSet>
      <dgm:spPr/>
    </dgm:pt>
    <dgm:pt modelId="{B45C1867-BCD6-4953-AF3B-283EEFC9FB28}" type="pres">
      <dgm:prSet presAssocID="{FACF44F2-81DE-47FD-A3A1-15F3B1DFDD8D}" presName="FiveNodes_3_text" presStyleLbl="node1" presStyleIdx="4" presStyleCnt="5">
        <dgm:presLayoutVars>
          <dgm:bulletEnabled val="1"/>
        </dgm:presLayoutVars>
      </dgm:prSet>
      <dgm:spPr/>
    </dgm:pt>
    <dgm:pt modelId="{515A3CB3-4698-436C-AD78-39C79426796F}" type="pres">
      <dgm:prSet presAssocID="{FACF44F2-81DE-47FD-A3A1-15F3B1DFDD8D}" presName="FiveNodes_4_text" presStyleLbl="node1" presStyleIdx="4" presStyleCnt="5">
        <dgm:presLayoutVars>
          <dgm:bulletEnabled val="1"/>
        </dgm:presLayoutVars>
      </dgm:prSet>
      <dgm:spPr/>
    </dgm:pt>
    <dgm:pt modelId="{D9364D8A-02C8-4971-B717-77BDA00B5FF1}" type="pres">
      <dgm:prSet presAssocID="{FACF44F2-81DE-47FD-A3A1-15F3B1DFDD8D}" presName="FiveNodes_5_text" presStyleLbl="node1" presStyleIdx="4" presStyleCnt="5">
        <dgm:presLayoutVars>
          <dgm:bulletEnabled val="1"/>
        </dgm:presLayoutVars>
      </dgm:prSet>
      <dgm:spPr/>
    </dgm:pt>
  </dgm:ptLst>
  <dgm:cxnLst>
    <dgm:cxn modelId="{2C1F330F-1ED5-497D-8F0F-B673F16C8E86}" type="presOf" srcId="{DE515D74-6406-491C-9C95-D3FDED3389F3}" destId="{69E70B99-AAF8-49F2-B4FC-36E7A28656D0}" srcOrd="0" destOrd="0" presId="urn:microsoft.com/office/officeart/2005/8/layout/vProcess5"/>
    <dgm:cxn modelId="{6A74FC14-A0B4-4DB8-85C6-95EAD8C07494}" srcId="{FACF44F2-81DE-47FD-A3A1-15F3B1DFDD8D}" destId="{51F981AC-89B5-49D7-BA5C-B35FDA97E8C1}" srcOrd="2" destOrd="0" parTransId="{295EC6A7-3F7D-47AC-9BE1-4BA9807E49AF}" sibTransId="{DE515D74-6406-491C-9C95-D3FDED3389F3}"/>
    <dgm:cxn modelId="{53AC2616-B610-42FA-8B58-CCBFD7DAD2DD}" type="presOf" srcId="{0442662B-7C48-499F-A69A-F60799C7194C}" destId="{A37058D2-28B2-4432-8B41-233BF0CEA914}" srcOrd="0" destOrd="0" presId="urn:microsoft.com/office/officeart/2005/8/layout/vProcess5"/>
    <dgm:cxn modelId="{7812A918-470B-41DA-AB05-7186F7ABE3E6}" type="presOf" srcId="{DBCDCDF5-CC6D-44AC-B95A-54333094EF4F}" destId="{515A3CB3-4698-436C-AD78-39C79426796F}" srcOrd="1" destOrd="0" presId="urn:microsoft.com/office/officeart/2005/8/layout/vProcess5"/>
    <dgm:cxn modelId="{61F9782E-81D4-4965-82B4-2F9D66BC1D46}" srcId="{FACF44F2-81DE-47FD-A3A1-15F3B1DFDD8D}" destId="{0442662B-7C48-499F-A69A-F60799C7194C}" srcOrd="0" destOrd="0" parTransId="{8FCFCD48-36AA-4244-B2D8-9F6A3F08EBAB}" sibTransId="{D26B7DF0-02A6-44F0-8F7C-7ABED1E509CC}"/>
    <dgm:cxn modelId="{AAF61630-AF57-427A-844B-E30EA01BD621}" type="presOf" srcId="{04B8B0DC-3353-4ACD-8BC3-FD32DC479086}" destId="{D9364D8A-02C8-4971-B717-77BDA00B5FF1}" srcOrd="1" destOrd="1" presId="urn:microsoft.com/office/officeart/2005/8/layout/vProcess5"/>
    <dgm:cxn modelId="{565ACB37-A974-4D61-8472-8CA14720476E}" type="presOf" srcId="{51F981AC-89B5-49D7-BA5C-B35FDA97E8C1}" destId="{B45C1867-BCD6-4953-AF3B-283EEFC9FB28}" srcOrd="1" destOrd="0" presId="urn:microsoft.com/office/officeart/2005/8/layout/vProcess5"/>
    <dgm:cxn modelId="{25A82B3C-6436-4452-8A22-17E3664D6FE4}" srcId="{DBCDCDF5-CC6D-44AC-B95A-54333094EF4F}" destId="{E1796F5F-114E-4B60-B481-62E890C8B940}" srcOrd="0" destOrd="0" parTransId="{3DB7D650-B363-4FEE-995B-19C9B751FAC5}" sibTransId="{70B26522-215A-4ABD-AF4B-8DE1237B58ED}"/>
    <dgm:cxn modelId="{FDE0CD61-67E1-441A-B750-80BBE6278F64}" srcId="{FACF44F2-81DE-47FD-A3A1-15F3B1DFDD8D}" destId="{79E07EA3-4DBD-4E45-BA2B-75CF8D32F68C}" srcOrd="4" destOrd="0" parTransId="{61101880-EECD-4C5B-8E8B-BF08F46688BE}" sibTransId="{0A7D9256-D94A-48C0-9A0D-6743162F4FD5}"/>
    <dgm:cxn modelId="{0D507A4F-96B4-499F-9BC5-EC42AE1E2500}" type="presOf" srcId="{873BAF92-0831-458F-AD07-8916C571D446}" destId="{515A3CB3-4698-436C-AD78-39C79426796F}" srcOrd="1" destOrd="2" presId="urn:microsoft.com/office/officeart/2005/8/layout/vProcess5"/>
    <dgm:cxn modelId="{F608F271-3118-4839-A2CF-85FADB69F298}" type="presOf" srcId="{0442662B-7C48-499F-A69A-F60799C7194C}" destId="{4261A05D-9718-4039-91C6-0D47C8D958C8}" srcOrd="1" destOrd="0" presId="urn:microsoft.com/office/officeart/2005/8/layout/vProcess5"/>
    <dgm:cxn modelId="{B7B38A52-46F0-433E-9E3A-718FF7813477}" srcId="{51F981AC-89B5-49D7-BA5C-B35FDA97E8C1}" destId="{780FCE72-4711-481B-BC35-603A189BF48D}" srcOrd="0" destOrd="0" parTransId="{02457177-AF95-46F3-89C6-9F2330BF89EC}" sibTransId="{4DE28D38-C146-43E0-8532-0A0F7CCD3032}"/>
    <dgm:cxn modelId="{813EAD73-9227-4866-A97D-35BCF65B0513}" type="presOf" srcId="{79E07EA3-4DBD-4E45-BA2B-75CF8D32F68C}" destId="{D9364D8A-02C8-4971-B717-77BDA00B5FF1}" srcOrd="1" destOrd="0" presId="urn:microsoft.com/office/officeart/2005/8/layout/vProcess5"/>
    <dgm:cxn modelId="{D617BD73-BDC4-4F93-B755-4C7DC71C6EF9}" type="presOf" srcId="{FACF44F2-81DE-47FD-A3A1-15F3B1DFDD8D}" destId="{8C15B1C3-E50A-477F-B599-FEB892F44109}" srcOrd="0" destOrd="0" presId="urn:microsoft.com/office/officeart/2005/8/layout/vProcess5"/>
    <dgm:cxn modelId="{8B61E376-4980-467B-A80B-405B234F05D9}" type="presOf" srcId="{51F981AC-89B5-49D7-BA5C-B35FDA97E8C1}" destId="{AAD88F6B-A62B-4D61-891D-38A46EA5AE7C}" srcOrd="0" destOrd="0" presId="urn:microsoft.com/office/officeart/2005/8/layout/vProcess5"/>
    <dgm:cxn modelId="{6423BE78-9849-4564-BD57-7BC83011DAC5}" srcId="{79E07EA3-4DBD-4E45-BA2B-75CF8D32F68C}" destId="{04B8B0DC-3353-4ACD-8BC3-FD32DC479086}" srcOrd="0" destOrd="0" parTransId="{7231A5EA-889C-421A-84A3-D0E33BA2E18B}" sibTransId="{BFD4DF86-28DA-4550-A775-8D3A76C8CE90}"/>
    <dgm:cxn modelId="{D22FCB82-08F0-485A-AC8D-2FEF1E8B1D9B}" type="presOf" srcId="{B8712CDB-436B-4B11-8902-11D21285AECF}" destId="{18DE3F5E-3B67-4BDE-A1A5-F27DCEF9C9CD}" srcOrd="0" destOrd="0" presId="urn:microsoft.com/office/officeart/2005/8/layout/vProcess5"/>
    <dgm:cxn modelId="{2BF36184-2B9E-4FA7-B92B-C7BD209544D7}" srcId="{FACF44F2-81DE-47FD-A3A1-15F3B1DFDD8D}" destId="{B8712CDB-436B-4B11-8902-11D21285AECF}" srcOrd="1" destOrd="0" parTransId="{EF70B10C-967A-4206-BC3C-E7B53B9DF2F9}" sibTransId="{23B73A37-0528-4CF1-AA19-F2F9D4DA9F27}"/>
    <dgm:cxn modelId="{BDB05A84-9425-4436-B34D-513E8DC81F77}" type="presOf" srcId="{E1796F5F-114E-4B60-B481-62E890C8B940}" destId="{515A3CB3-4698-436C-AD78-39C79426796F}" srcOrd="1" destOrd="1" presId="urn:microsoft.com/office/officeart/2005/8/layout/vProcess5"/>
    <dgm:cxn modelId="{F552E48A-4069-48BE-8AD6-58BF3808A495}" type="presOf" srcId="{873BAF92-0831-458F-AD07-8916C571D446}" destId="{8942FE32-482D-4531-90B1-5297D68CEC5F}" srcOrd="0" destOrd="2" presId="urn:microsoft.com/office/officeart/2005/8/layout/vProcess5"/>
    <dgm:cxn modelId="{B4C9E78A-286D-4C8C-9E62-2C6C1D50155A}" type="presOf" srcId="{79E07EA3-4DBD-4E45-BA2B-75CF8D32F68C}" destId="{B86E6674-D26B-4A8C-8C04-07710A457C4D}" srcOrd="0" destOrd="0" presId="urn:microsoft.com/office/officeart/2005/8/layout/vProcess5"/>
    <dgm:cxn modelId="{8D03F29C-5AEF-4587-A184-567CD11EE15D}" type="presOf" srcId="{B8712CDB-436B-4B11-8902-11D21285AECF}" destId="{B2C6178F-3048-4AF1-952E-9DA718B4D3FC}" srcOrd="1" destOrd="0" presId="urn:microsoft.com/office/officeart/2005/8/layout/vProcess5"/>
    <dgm:cxn modelId="{D6E51AA5-8B9E-447B-B15C-B9564A5DFBA3}" type="presOf" srcId="{E1796F5F-114E-4B60-B481-62E890C8B940}" destId="{8942FE32-482D-4531-90B1-5297D68CEC5F}" srcOrd="0" destOrd="1" presId="urn:microsoft.com/office/officeart/2005/8/layout/vProcess5"/>
    <dgm:cxn modelId="{C8569FA5-35DB-49F9-A583-8F970C0533B5}" type="presOf" srcId="{780FCE72-4711-481B-BC35-603A189BF48D}" destId="{B45C1867-BCD6-4953-AF3B-283EEFC9FB28}" srcOrd="1" destOrd="1" presId="urn:microsoft.com/office/officeart/2005/8/layout/vProcess5"/>
    <dgm:cxn modelId="{7891C3A8-5E5A-45AB-A400-5205D91F403B}" type="presOf" srcId="{04B8B0DC-3353-4ACD-8BC3-FD32DC479086}" destId="{B86E6674-D26B-4A8C-8C04-07710A457C4D}" srcOrd="0" destOrd="1" presId="urn:microsoft.com/office/officeart/2005/8/layout/vProcess5"/>
    <dgm:cxn modelId="{559F8DC5-7155-4469-836D-906BFA4D4F28}" type="presOf" srcId="{D26B7DF0-02A6-44F0-8F7C-7ABED1E509CC}" destId="{F09E0DF4-1EAA-4C1D-9514-E1D3A088E2F9}" srcOrd="0" destOrd="0" presId="urn:microsoft.com/office/officeart/2005/8/layout/vProcess5"/>
    <dgm:cxn modelId="{5F067AE3-4EFF-4DF6-AFE0-71387158C2C2}" type="presOf" srcId="{DBCDCDF5-CC6D-44AC-B95A-54333094EF4F}" destId="{8942FE32-482D-4531-90B1-5297D68CEC5F}" srcOrd="0" destOrd="0" presId="urn:microsoft.com/office/officeart/2005/8/layout/vProcess5"/>
    <dgm:cxn modelId="{742A82ED-4C45-4131-90FB-DF8E45E20E1E}" type="presOf" srcId="{780FCE72-4711-481B-BC35-603A189BF48D}" destId="{AAD88F6B-A62B-4D61-891D-38A46EA5AE7C}" srcOrd="0" destOrd="1" presId="urn:microsoft.com/office/officeart/2005/8/layout/vProcess5"/>
    <dgm:cxn modelId="{1D7BB0F4-F1A9-45ED-863D-CF9F6C6E4DFC}" srcId="{FACF44F2-81DE-47FD-A3A1-15F3B1DFDD8D}" destId="{DBCDCDF5-CC6D-44AC-B95A-54333094EF4F}" srcOrd="3" destOrd="0" parTransId="{C710FF2E-662A-4701-9AD7-BF1F4BD59330}" sibTransId="{36F24FC1-5983-4F81-86B5-1AFA96461162}"/>
    <dgm:cxn modelId="{5F6A92FB-137C-49D9-B8C9-DFAAAACCB066}" type="presOf" srcId="{36F24FC1-5983-4F81-86B5-1AFA96461162}" destId="{2DA7FB82-0ED8-4A74-AA8A-7FE1A19A6416}" srcOrd="0" destOrd="0" presId="urn:microsoft.com/office/officeart/2005/8/layout/vProcess5"/>
    <dgm:cxn modelId="{10B065FF-0241-4FFE-93AA-A366AA8DB13C}" srcId="{DBCDCDF5-CC6D-44AC-B95A-54333094EF4F}" destId="{873BAF92-0831-458F-AD07-8916C571D446}" srcOrd="1" destOrd="0" parTransId="{492506A2-642D-4F4C-990D-AD03BBF581A8}" sibTransId="{7299A9BE-F53B-46A5-A430-DD11AA6509A8}"/>
    <dgm:cxn modelId="{250873FF-6BC2-49C1-94F4-89C13D49DB9E}" type="presOf" srcId="{23B73A37-0528-4CF1-AA19-F2F9D4DA9F27}" destId="{41C221FF-B50C-440D-A4B5-260D9334A974}" srcOrd="0" destOrd="0" presId="urn:microsoft.com/office/officeart/2005/8/layout/vProcess5"/>
    <dgm:cxn modelId="{ED65F948-E1F1-4C23-9984-8C36C7736525}" type="presParOf" srcId="{8C15B1C3-E50A-477F-B599-FEB892F44109}" destId="{A27AA8E4-4EAD-436F-8075-955EFC0C70F0}" srcOrd="0" destOrd="0" presId="urn:microsoft.com/office/officeart/2005/8/layout/vProcess5"/>
    <dgm:cxn modelId="{0CF61F44-5366-41C7-8D03-1F889A506871}" type="presParOf" srcId="{8C15B1C3-E50A-477F-B599-FEB892F44109}" destId="{A37058D2-28B2-4432-8B41-233BF0CEA914}" srcOrd="1" destOrd="0" presId="urn:microsoft.com/office/officeart/2005/8/layout/vProcess5"/>
    <dgm:cxn modelId="{C3AA8F80-F129-41E3-A7C3-7A7D795A6CD1}" type="presParOf" srcId="{8C15B1C3-E50A-477F-B599-FEB892F44109}" destId="{18DE3F5E-3B67-4BDE-A1A5-F27DCEF9C9CD}" srcOrd="2" destOrd="0" presId="urn:microsoft.com/office/officeart/2005/8/layout/vProcess5"/>
    <dgm:cxn modelId="{9982CBEB-8871-4150-A9E3-4519ADE4FCBD}" type="presParOf" srcId="{8C15B1C3-E50A-477F-B599-FEB892F44109}" destId="{AAD88F6B-A62B-4D61-891D-38A46EA5AE7C}" srcOrd="3" destOrd="0" presId="urn:microsoft.com/office/officeart/2005/8/layout/vProcess5"/>
    <dgm:cxn modelId="{8E036038-12F3-494C-8D66-5E4C6BED8940}" type="presParOf" srcId="{8C15B1C3-E50A-477F-B599-FEB892F44109}" destId="{8942FE32-482D-4531-90B1-5297D68CEC5F}" srcOrd="4" destOrd="0" presId="urn:microsoft.com/office/officeart/2005/8/layout/vProcess5"/>
    <dgm:cxn modelId="{C396B552-286C-4C49-B070-8572BD1367DF}" type="presParOf" srcId="{8C15B1C3-E50A-477F-B599-FEB892F44109}" destId="{B86E6674-D26B-4A8C-8C04-07710A457C4D}" srcOrd="5" destOrd="0" presId="urn:microsoft.com/office/officeart/2005/8/layout/vProcess5"/>
    <dgm:cxn modelId="{0BDF2C2A-B3E7-469A-922E-8CAA249145EF}" type="presParOf" srcId="{8C15B1C3-E50A-477F-B599-FEB892F44109}" destId="{F09E0DF4-1EAA-4C1D-9514-E1D3A088E2F9}" srcOrd="6" destOrd="0" presId="urn:microsoft.com/office/officeart/2005/8/layout/vProcess5"/>
    <dgm:cxn modelId="{2D43DD90-D8CD-4F89-8A4C-30F47014E641}" type="presParOf" srcId="{8C15B1C3-E50A-477F-B599-FEB892F44109}" destId="{41C221FF-B50C-440D-A4B5-260D9334A974}" srcOrd="7" destOrd="0" presId="urn:microsoft.com/office/officeart/2005/8/layout/vProcess5"/>
    <dgm:cxn modelId="{EA309279-9DA5-45FC-9563-6D644E3053BC}" type="presParOf" srcId="{8C15B1C3-E50A-477F-B599-FEB892F44109}" destId="{69E70B99-AAF8-49F2-B4FC-36E7A28656D0}" srcOrd="8" destOrd="0" presId="urn:microsoft.com/office/officeart/2005/8/layout/vProcess5"/>
    <dgm:cxn modelId="{99039566-248B-4D71-9DA4-2D1ACF2D6F7B}" type="presParOf" srcId="{8C15B1C3-E50A-477F-B599-FEB892F44109}" destId="{2DA7FB82-0ED8-4A74-AA8A-7FE1A19A6416}" srcOrd="9" destOrd="0" presId="urn:microsoft.com/office/officeart/2005/8/layout/vProcess5"/>
    <dgm:cxn modelId="{BDBFA9FA-9DA9-4E91-B694-359A4199A4B1}" type="presParOf" srcId="{8C15B1C3-E50A-477F-B599-FEB892F44109}" destId="{4261A05D-9718-4039-91C6-0D47C8D958C8}" srcOrd="10" destOrd="0" presId="urn:microsoft.com/office/officeart/2005/8/layout/vProcess5"/>
    <dgm:cxn modelId="{C0A238C9-29C0-4B8B-9421-F3BC6496DA8C}" type="presParOf" srcId="{8C15B1C3-E50A-477F-B599-FEB892F44109}" destId="{B2C6178F-3048-4AF1-952E-9DA718B4D3FC}" srcOrd="11" destOrd="0" presId="urn:microsoft.com/office/officeart/2005/8/layout/vProcess5"/>
    <dgm:cxn modelId="{5B48F281-B569-481B-9197-05F81EB57512}" type="presParOf" srcId="{8C15B1C3-E50A-477F-B599-FEB892F44109}" destId="{B45C1867-BCD6-4953-AF3B-283EEFC9FB28}" srcOrd="12" destOrd="0" presId="urn:microsoft.com/office/officeart/2005/8/layout/vProcess5"/>
    <dgm:cxn modelId="{C8210553-DF85-4B38-A143-A73AFE78CA50}" type="presParOf" srcId="{8C15B1C3-E50A-477F-B599-FEB892F44109}" destId="{515A3CB3-4698-436C-AD78-39C79426796F}" srcOrd="13" destOrd="0" presId="urn:microsoft.com/office/officeart/2005/8/layout/vProcess5"/>
    <dgm:cxn modelId="{0B55EA20-D149-4976-9F54-F88D7AB5EFCC}" type="presParOf" srcId="{8C15B1C3-E50A-477F-B599-FEB892F44109}" destId="{D9364D8A-02C8-4971-B717-77BDA00B5FF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4141DB-C2FB-4197-B936-821C32F3714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597C084-8A36-4F87-B740-E513DC793100}">
      <dgm:prSet/>
      <dgm:spPr/>
      <dgm:t>
        <a:bodyPr/>
        <a:lstStyle/>
        <a:p>
          <a:r>
            <a:rPr lang="en-US"/>
            <a:t>The data set for this model was taken from Kaggle (data repository) and it has 6644 instances. </a:t>
          </a:r>
        </a:p>
      </dgm:t>
    </dgm:pt>
    <dgm:pt modelId="{2C466230-DC88-444D-88BB-C5AAAE2B2400}" type="parTrans" cxnId="{209CFDDC-91A3-4E70-BD66-7282DDDDC05B}">
      <dgm:prSet/>
      <dgm:spPr/>
      <dgm:t>
        <a:bodyPr/>
        <a:lstStyle/>
        <a:p>
          <a:endParaRPr lang="en-US"/>
        </a:p>
      </dgm:t>
    </dgm:pt>
    <dgm:pt modelId="{5A89CA4F-4F20-445A-A327-533E7D90C54E}" type="sibTrans" cxnId="{209CFDDC-91A3-4E70-BD66-7282DDDDC05B}">
      <dgm:prSet/>
      <dgm:spPr/>
      <dgm:t>
        <a:bodyPr/>
        <a:lstStyle/>
        <a:p>
          <a:endParaRPr lang="en-US"/>
        </a:p>
      </dgm:t>
    </dgm:pt>
    <dgm:pt modelId="{D241AB11-407B-4ECA-9F2C-9CEF6371905A}">
      <dgm:prSet/>
      <dgm:spPr/>
      <dgm:t>
        <a:bodyPr/>
        <a:lstStyle/>
        <a:p>
          <a:r>
            <a:rPr lang="en-IN"/>
            <a:t>● gender: gender (1=male; 2=female) </a:t>
          </a:r>
          <a:endParaRPr lang="en-US"/>
        </a:p>
      </dgm:t>
    </dgm:pt>
    <dgm:pt modelId="{FBDD055C-F9E4-4FCF-89EC-660BF30F65A0}" type="parTrans" cxnId="{BC65A24F-C9EE-4152-A687-5D86D9F1C4E5}">
      <dgm:prSet/>
      <dgm:spPr/>
      <dgm:t>
        <a:bodyPr/>
        <a:lstStyle/>
        <a:p>
          <a:endParaRPr lang="en-US"/>
        </a:p>
      </dgm:t>
    </dgm:pt>
    <dgm:pt modelId="{C8D76DD4-A093-4416-8430-7600593E614E}" type="sibTrans" cxnId="{BC65A24F-C9EE-4152-A687-5D86D9F1C4E5}">
      <dgm:prSet/>
      <dgm:spPr/>
      <dgm:t>
        <a:bodyPr/>
        <a:lstStyle/>
        <a:p>
          <a:endParaRPr lang="en-US"/>
        </a:p>
      </dgm:t>
    </dgm:pt>
    <dgm:pt modelId="{49A9C38B-A1B5-47D9-9EB2-9DBCC21F4C51}">
      <dgm:prSet/>
      <dgm:spPr/>
      <dgm:t>
        <a:bodyPr/>
        <a:lstStyle/>
        <a:p>
          <a:r>
            <a:rPr lang="en-IN"/>
            <a:t>● age: age (in years) </a:t>
          </a:r>
          <a:endParaRPr lang="en-US"/>
        </a:p>
      </dgm:t>
    </dgm:pt>
    <dgm:pt modelId="{06930D70-ACCE-4BB5-8816-7287FAE5FA30}" type="parTrans" cxnId="{0628E6C2-CB9A-481D-B9BA-8AE10385B2E8}">
      <dgm:prSet/>
      <dgm:spPr/>
      <dgm:t>
        <a:bodyPr/>
        <a:lstStyle/>
        <a:p>
          <a:endParaRPr lang="en-US"/>
        </a:p>
      </dgm:t>
    </dgm:pt>
    <dgm:pt modelId="{FEDC2FB4-44A5-4C76-9E28-F4B8E750407B}" type="sibTrans" cxnId="{0628E6C2-CB9A-481D-B9BA-8AE10385B2E8}">
      <dgm:prSet/>
      <dgm:spPr/>
      <dgm:t>
        <a:bodyPr/>
        <a:lstStyle/>
        <a:p>
          <a:endParaRPr lang="en-US"/>
        </a:p>
      </dgm:t>
    </dgm:pt>
    <dgm:pt modelId="{BA6E4C6C-B254-4F67-BFBD-AA1F1745A7E1}">
      <dgm:prSet/>
      <dgm:spPr/>
      <dgm:t>
        <a:bodyPr/>
        <a:lstStyle/>
        <a:p>
          <a:r>
            <a:rPr lang="en-US"/>
            <a:t>● tc: Total cholesterol (in mg/dL) </a:t>
          </a:r>
        </a:p>
      </dgm:t>
    </dgm:pt>
    <dgm:pt modelId="{D8828872-5A24-4618-A03D-D7BEE83044D0}" type="parTrans" cxnId="{F9354F11-E41A-4F79-A6C2-301006C581DF}">
      <dgm:prSet/>
      <dgm:spPr/>
      <dgm:t>
        <a:bodyPr/>
        <a:lstStyle/>
        <a:p>
          <a:endParaRPr lang="en-US"/>
        </a:p>
      </dgm:t>
    </dgm:pt>
    <dgm:pt modelId="{939068D5-C752-4C29-8DB4-32A52A82F140}" type="sibTrans" cxnId="{F9354F11-E41A-4F79-A6C2-301006C581DF}">
      <dgm:prSet/>
      <dgm:spPr/>
      <dgm:t>
        <a:bodyPr/>
        <a:lstStyle/>
        <a:p>
          <a:endParaRPr lang="en-US"/>
        </a:p>
      </dgm:t>
    </dgm:pt>
    <dgm:pt modelId="{0E122250-5736-4C61-85A3-FB0ED1A96FD0}">
      <dgm:prSet/>
      <dgm:spPr/>
      <dgm:t>
        <a:bodyPr/>
        <a:lstStyle/>
        <a:p>
          <a:r>
            <a:rPr lang="en-US"/>
            <a:t>● hdl: High-density Lipoprotein (in mg/dL) </a:t>
          </a:r>
        </a:p>
      </dgm:t>
    </dgm:pt>
    <dgm:pt modelId="{E4D243E1-1A03-49B2-B1BA-6D4C9A749A24}" type="parTrans" cxnId="{3A5D6F64-3902-46CF-86F7-BED039E8713E}">
      <dgm:prSet/>
      <dgm:spPr/>
      <dgm:t>
        <a:bodyPr/>
        <a:lstStyle/>
        <a:p>
          <a:endParaRPr lang="en-US"/>
        </a:p>
      </dgm:t>
    </dgm:pt>
    <dgm:pt modelId="{AE867725-6F9A-4838-B174-EDE6198C2883}" type="sibTrans" cxnId="{3A5D6F64-3902-46CF-86F7-BED039E8713E}">
      <dgm:prSet/>
      <dgm:spPr/>
      <dgm:t>
        <a:bodyPr/>
        <a:lstStyle/>
        <a:p>
          <a:endParaRPr lang="en-US"/>
        </a:p>
      </dgm:t>
    </dgm:pt>
    <dgm:pt modelId="{61D0CD4F-6405-4037-AF78-646E0A7A40F0}">
      <dgm:prSet/>
      <dgm:spPr/>
      <dgm:t>
        <a:bodyPr/>
        <a:lstStyle/>
        <a:p>
          <a:r>
            <a:rPr lang="en-US"/>
            <a:t>● sbp: Systolic Blood Pressure (in mm) </a:t>
          </a:r>
        </a:p>
      </dgm:t>
    </dgm:pt>
    <dgm:pt modelId="{B1180577-4987-4A01-91E0-132CA697C409}" type="parTrans" cxnId="{AFB2950F-1EBE-4C7A-BB66-14EDA4E1C732}">
      <dgm:prSet/>
      <dgm:spPr/>
      <dgm:t>
        <a:bodyPr/>
        <a:lstStyle/>
        <a:p>
          <a:endParaRPr lang="en-US"/>
        </a:p>
      </dgm:t>
    </dgm:pt>
    <dgm:pt modelId="{B6759EB0-618E-45FC-A7E2-1E3D93CF94E7}" type="sibTrans" cxnId="{AFB2950F-1EBE-4C7A-BB66-14EDA4E1C732}">
      <dgm:prSet/>
      <dgm:spPr/>
      <dgm:t>
        <a:bodyPr/>
        <a:lstStyle/>
        <a:p>
          <a:endParaRPr lang="en-US"/>
        </a:p>
      </dgm:t>
    </dgm:pt>
    <dgm:pt modelId="{A44372D7-7B47-4A6C-A9FC-FFEB695B490D}">
      <dgm:prSet/>
      <dgm:spPr/>
      <dgm:t>
        <a:bodyPr/>
        <a:lstStyle/>
        <a:p>
          <a:r>
            <a:rPr lang="en-IN"/>
            <a:t>● smoke: smoke (1=yes; 0=no) </a:t>
          </a:r>
          <a:endParaRPr lang="en-US"/>
        </a:p>
      </dgm:t>
    </dgm:pt>
    <dgm:pt modelId="{41A3E779-AF9B-43EF-B0E4-5CFE74C444D5}" type="parTrans" cxnId="{1B7D245D-3434-4936-998F-39C01963CBD6}">
      <dgm:prSet/>
      <dgm:spPr/>
      <dgm:t>
        <a:bodyPr/>
        <a:lstStyle/>
        <a:p>
          <a:endParaRPr lang="en-US"/>
        </a:p>
      </dgm:t>
    </dgm:pt>
    <dgm:pt modelId="{A3A0A3D1-0D7F-4371-A0C9-6946DA22E557}" type="sibTrans" cxnId="{1B7D245D-3434-4936-998F-39C01963CBD6}">
      <dgm:prSet/>
      <dgm:spPr/>
      <dgm:t>
        <a:bodyPr/>
        <a:lstStyle/>
        <a:p>
          <a:endParaRPr lang="en-US"/>
        </a:p>
      </dgm:t>
    </dgm:pt>
    <dgm:pt modelId="{F59980BA-0C46-4B33-B6BE-34A3CE01D2A7}">
      <dgm:prSet/>
      <dgm:spPr/>
      <dgm:t>
        <a:bodyPr/>
        <a:lstStyle/>
        <a:p>
          <a:r>
            <a:rPr lang="en-US"/>
            <a:t>● blood pressure medication: Blood Pressure Medication (1=no; 2=yes) </a:t>
          </a:r>
        </a:p>
      </dgm:t>
    </dgm:pt>
    <dgm:pt modelId="{AB855667-DDE3-4025-9C48-AFD271489760}" type="parTrans" cxnId="{2A0371B1-0BB5-4625-9A57-50CC76A60B7B}">
      <dgm:prSet/>
      <dgm:spPr/>
      <dgm:t>
        <a:bodyPr/>
        <a:lstStyle/>
        <a:p>
          <a:endParaRPr lang="en-US"/>
        </a:p>
      </dgm:t>
    </dgm:pt>
    <dgm:pt modelId="{91A6A0D1-FEE5-4915-B7B9-FB41AD2BB531}" type="sibTrans" cxnId="{2A0371B1-0BB5-4625-9A57-50CC76A60B7B}">
      <dgm:prSet/>
      <dgm:spPr/>
      <dgm:t>
        <a:bodyPr/>
        <a:lstStyle/>
        <a:p>
          <a:endParaRPr lang="en-US"/>
        </a:p>
      </dgm:t>
    </dgm:pt>
    <dgm:pt modelId="{7F7BCE09-5776-4B99-9501-AA996690DDCC}">
      <dgm:prSet/>
      <dgm:spPr/>
      <dgm:t>
        <a:bodyPr/>
        <a:lstStyle/>
        <a:p>
          <a:r>
            <a:rPr lang="en-IN"/>
            <a:t>● diab: diabetic type 1(1=yes; 0=no) </a:t>
          </a:r>
          <a:endParaRPr lang="en-US"/>
        </a:p>
      </dgm:t>
    </dgm:pt>
    <dgm:pt modelId="{C26565C0-B252-4AFA-94A3-3C203CB16A6C}" type="parTrans" cxnId="{B05CD56F-6B5A-4F6E-B3E0-832F716D2EB7}">
      <dgm:prSet/>
      <dgm:spPr/>
      <dgm:t>
        <a:bodyPr/>
        <a:lstStyle/>
        <a:p>
          <a:endParaRPr lang="en-US"/>
        </a:p>
      </dgm:t>
    </dgm:pt>
    <dgm:pt modelId="{346463F9-5E96-4E3E-A5C6-8633DBF9D23E}" type="sibTrans" cxnId="{B05CD56F-6B5A-4F6E-B3E0-832F716D2EB7}">
      <dgm:prSet/>
      <dgm:spPr/>
      <dgm:t>
        <a:bodyPr/>
        <a:lstStyle/>
        <a:p>
          <a:endParaRPr lang="en-US"/>
        </a:p>
      </dgm:t>
    </dgm:pt>
    <dgm:pt modelId="{128B11D3-F2CD-4D8B-98F1-94B90E36E903}" type="pres">
      <dgm:prSet presAssocID="{074141DB-C2FB-4197-B936-821C32F3714E}" presName="vert0" presStyleCnt="0">
        <dgm:presLayoutVars>
          <dgm:dir/>
          <dgm:animOne val="branch"/>
          <dgm:animLvl val="lvl"/>
        </dgm:presLayoutVars>
      </dgm:prSet>
      <dgm:spPr/>
    </dgm:pt>
    <dgm:pt modelId="{92FFF82F-4D9E-4CD2-8383-440A8C52AA76}" type="pres">
      <dgm:prSet presAssocID="{B597C084-8A36-4F87-B740-E513DC793100}" presName="thickLine" presStyleLbl="alignNode1" presStyleIdx="0" presStyleCnt="9"/>
      <dgm:spPr/>
    </dgm:pt>
    <dgm:pt modelId="{62B67A70-A648-4D3D-8227-18F9FFF106C4}" type="pres">
      <dgm:prSet presAssocID="{B597C084-8A36-4F87-B740-E513DC793100}" presName="horz1" presStyleCnt="0"/>
      <dgm:spPr/>
    </dgm:pt>
    <dgm:pt modelId="{A615B642-71A1-46FC-A341-BFA8F18ACFB7}" type="pres">
      <dgm:prSet presAssocID="{B597C084-8A36-4F87-B740-E513DC793100}" presName="tx1" presStyleLbl="revTx" presStyleIdx="0" presStyleCnt="9"/>
      <dgm:spPr/>
    </dgm:pt>
    <dgm:pt modelId="{D9E492DC-1599-4812-8567-AE81D92B2E05}" type="pres">
      <dgm:prSet presAssocID="{B597C084-8A36-4F87-B740-E513DC793100}" presName="vert1" presStyleCnt="0"/>
      <dgm:spPr/>
    </dgm:pt>
    <dgm:pt modelId="{26639123-2F07-40E0-B9F2-F0C5E7562007}" type="pres">
      <dgm:prSet presAssocID="{D241AB11-407B-4ECA-9F2C-9CEF6371905A}" presName="thickLine" presStyleLbl="alignNode1" presStyleIdx="1" presStyleCnt="9"/>
      <dgm:spPr/>
    </dgm:pt>
    <dgm:pt modelId="{5B88FD7B-6335-4DD4-962F-88E455323557}" type="pres">
      <dgm:prSet presAssocID="{D241AB11-407B-4ECA-9F2C-9CEF6371905A}" presName="horz1" presStyleCnt="0"/>
      <dgm:spPr/>
    </dgm:pt>
    <dgm:pt modelId="{B79D20B5-642C-48D5-9CE4-013AB3864D5C}" type="pres">
      <dgm:prSet presAssocID="{D241AB11-407B-4ECA-9F2C-9CEF6371905A}" presName="tx1" presStyleLbl="revTx" presStyleIdx="1" presStyleCnt="9"/>
      <dgm:spPr/>
    </dgm:pt>
    <dgm:pt modelId="{4CE483B6-5587-4C84-BF3A-BA47B888C786}" type="pres">
      <dgm:prSet presAssocID="{D241AB11-407B-4ECA-9F2C-9CEF6371905A}" presName="vert1" presStyleCnt="0"/>
      <dgm:spPr/>
    </dgm:pt>
    <dgm:pt modelId="{74A79930-1CF9-42F0-A0F5-F3AFF3CB2C6F}" type="pres">
      <dgm:prSet presAssocID="{49A9C38B-A1B5-47D9-9EB2-9DBCC21F4C51}" presName="thickLine" presStyleLbl="alignNode1" presStyleIdx="2" presStyleCnt="9"/>
      <dgm:spPr/>
    </dgm:pt>
    <dgm:pt modelId="{5D1B6355-AEAE-4ED6-B4AA-BCA57BE44DCC}" type="pres">
      <dgm:prSet presAssocID="{49A9C38B-A1B5-47D9-9EB2-9DBCC21F4C51}" presName="horz1" presStyleCnt="0"/>
      <dgm:spPr/>
    </dgm:pt>
    <dgm:pt modelId="{60A1053A-EAFB-4D02-828A-772E32D00BFE}" type="pres">
      <dgm:prSet presAssocID="{49A9C38B-A1B5-47D9-9EB2-9DBCC21F4C51}" presName="tx1" presStyleLbl="revTx" presStyleIdx="2" presStyleCnt="9"/>
      <dgm:spPr/>
    </dgm:pt>
    <dgm:pt modelId="{6D05CA0C-43E5-439A-8E2D-2413A7161D48}" type="pres">
      <dgm:prSet presAssocID="{49A9C38B-A1B5-47D9-9EB2-9DBCC21F4C51}" presName="vert1" presStyleCnt="0"/>
      <dgm:spPr/>
    </dgm:pt>
    <dgm:pt modelId="{E5D5F845-74CC-4C56-AD30-F93851A7AFB0}" type="pres">
      <dgm:prSet presAssocID="{BA6E4C6C-B254-4F67-BFBD-AA1F1745A7E1}" presName="thickLine" presStyleLbl="alignNode1" presStyleIdx="3" presStyleCnt="9"/>
      <dgm:spPr/>
    </dgm:pt>
    <dgm:pt modelId="{9FF2A03F-AF23-44CC-A37A-BEEB2C8E7228}" type="pres">
      <dgm:prSet presAssocID="{BA6E4C6C-B254-4F67-BFBD-AA1F1745A7E1}" presName="horz1" presStyleCnt="0"/>
      <dgm:spPr/>
    </dgm:pt>
    <dgm:pt modelId="{F6E9AE67-F989-4749-92F6-10DBE5358A15}" type="pres">
      <dgm:prSet presAssocID="{BA6E4C6C-B254-4F67-BFBD-AA1F1745A7E1}" presName="tx1" presStyleLbl="revTx" presStyleIdx="3" presStyleCnt="9"/>
      <dgm:spPr/>
    </dgm:pt>
    <dgm:pt modelId="{6D87B706-B4F4-4815-9793-FF8B6B238689}" type="pres">
      <dgm:prSet presAssocID="{BA6E4C6C-B254-4F67-BFBD-AA1F1745A7E1}" presName="vert1" presStyleCnt="0"/>
      <dgm:spPr/>
    </dgm:pt>
    <dgm:pt modelId="{60019974-3F2A-42D4-9681-9E3D4FE129A8}" type="pres">
      <dgm:prSet presAssocID="{0E122250-5736-4C61-85A3-FB0ED1A96FD0}" presName="thickLine" presStyleLbl="alignNode1" presStyleIdx="4" presStyleCnt="9"/>
      <dgm:spPr/>
    </dgm:pt>
    <dgm:pt modelId="{A9024B23-B780-4D8A-8755-3183F582C3D4}" type="pres">
      <dgm:prSet presAssocID="{0E122250-5736-4C61-85A3-FB0ED1A96FD0}" presName="horz1" presStyleCnt="0"/>
      <dgm:spPr/>
    </dgm:pt>
    <dgm:pt modelId="{07B17A44-80C9-412E-9843-9B6ADE8A453D}" type="pres">
      <dgm:prSet presAssocID="{0E122250-5736-4C61-85A3-FB0ED1A96FD0}" presName="tx1" presStyleLbl="revTx" presStyleIdx="4" presStyleCnt="9"/>
      <dgm:spPr/>
    </dgm:pt>
    <dgm:pt modelId="{92794DEE-618E-4052-98AF-B9AF6D6105E3}" type="pres">
      <dgm:prSet presAssocID="{0E122250-5736-4C61-85A3-FB0ED1A96FD0}" presName="vert1" presStyleCnt="0"/>
      <dgm:spPr/>
    </dgm:pt>
    <dgm:pt modelId="{A9C80495-B079-4299-96E6-1DD764B2C8BE}" type="pres">
      <dgm:prSet presAssocID="{61D0CD4F-6405-4037-AF78-646E0A7A40F0}" presName="thickLine" presStyleLbl="alignNode1" presStyleIdx="5" presStyleCnt="9"/>
      <dgm:spPr/>
    </dgm:pt>
    <dgm:pt modelId="{6B0B31DB-884D-4B18-9F2C-1E24484FF6F2}" type="pres">
      <dgm:prSet presAssocID="{61D0CD4F-6405-4037-AF78-646E0A7A40F0}" presName="horz1" presStyleCnt="0"/>
      <dgm:spPr/>
    </dgm:pt>
    <dgm:pt modelId="{D26F7CA5-786B-443D-997D-2AD9E9299A2B}" type="pres">
      <dgm:prSet presAssocID="{61D0CD4F-6405-4037-AF78-646E0A7A40F0}" presName="tx1" presStyleLbl="revTx" presStyleIdx="5" presStyleCnt="9"/>
      <dgm:spPr/>
    </dgm:pt>
    <dgm:pt modelId="{41FB10E0-505F-4169-A1BC-3DA6E3CD4810}" type="pres">
      <dgm:prSet presAssocID="{61D0CD4F-6405-4037-AF78-646E0A7A40F0}" presName="vert1" presStyleCnt="0"/>
      <dgm:spPr/>
    </dgm:pt>
    <dgm:pt modelId="{D5EF88CE-CB38-4E09-9B1C-11D7640FBEC7}" type="pres">
      <dgm:prSet presAssocID="{A44372D7-7B47-4A6C-A9FC-FFEB695B490D}" presName="thickLine" presStyleLbl="alignNode1" presStyleIdx="6" presStyleCnt="9"/>
      <dgm:spPr/>
    </dgm:pt>
    <dgm:pt modelId="{77D40C1B-31AB-4C05-B2EE-B2864F3E1597}" type="pres">
      <dgm:prSet presAssocID="{A44372D7-7B47-4A6C-A9FC-FFEB695B490D}" presName="horz1" presStyleCnt="0"/>
      <dgm:spPr/>
    </dgm:pt>
    <dgm:pt modelId="{DF089ED0-F508-4070-B25F-03B5E050CF35}" type="pres">
      <dgm:prSet presAssocID="{A44372D7-7B47-4A6C-A9FC-FFEB695B490D}" presName="tx1" presStyleLbl="revTx" presStyleIdx="6" presStyleCnt="9"/>
      <dgm:spPr/>
    </dgm:pt>
    <dgm:pt modelId="{B0399967-240C-4551-B260-5C1043A400B1}" type="pres">
      <dgm:prSet presAssocID="{A44372D7-7B47-4A6C-A9FC-FFEB695B490D}" presName="vert1" presStyleCnt="0"/>
      <dgm:spPr/>
    </dgm:pt>
    <dgm:pt modelId="{71EAF56F-8549-4FA7-9C57-EC8F00686E00}" type="pres">
      <dgm:prSet presAssocID="{F59980BA-0C46-4B33-B6BE-34A3CE01D2A7}" presName="thickLine" presStyleLbl="alignNode1" presStyleIdx="7" presStyleCnt="9"/>
      <dgm:spPr/>
    </dgm:pt>
    <dgm:pt modelId="{E4E022F8-2A3F-4586-BCBF-A002D2C0132C}" type="pres">
      <dgm:prSet presAssocID="{F59980BA-0C46-4B33-B6BE-34A3CE01D2A7}" presName="horz1" presStyleCnt="0"/>
      <dgm:spPr/>
    </dgm:pt>
    <dgm:pt modelId="{394BC802-2AF7-44C8-BE05-4216821ABD94}" type="pres">
      <dgm:prSet presAssocID="{F59980BA-0C46-4B33-B6BE-34A3CE01D2A7}" presName="tx1" presStyleLbl="revTx" presStyleIdx="7" presStyleCnt="9"/>
      <dgm:spPr/>
    </dgm:pt>
    <dgm:pt modelId="{CA397F90-302B-4661-9514-85A061DD6E5B}" type="pres">
      <dgm:prSet presAssocID="{F59980BA-0C46-4B33-B6BE-34A3CE01D2A7}" presName="vert1" presStyleCnt="0"/>
      <dgm:spPr/>
    </dgm:pt>
    <dgm:pt modelId="{94A75AB2-9DBE-4CBC-9B11-3CE6ACC1AC9F}" type="pres">
      <dgm:prSet presAssocID="{7F7BCE09-5776-4B99-9501-AA996690DDCC}" presName="thickLine" presStyleLbl="alignNode1" presStyleIdx="8" presStyleCnt="9"/>
      <dgm:spPr/>
    </dgm:pt>
    <dgm:pt modelId="{A2747CE4-474D-4F53-AA76-B82804AAB062}" type="pres">
      <dgm:prSet presAssocID="{7F7BCE09-5776-4B99-9501-AA996690DDCC}" presName="horz1" presStyleCnt="0"/>
      <dgm:spPr/>
    </dgm:pt>
    <dgm:pt modelId="{3EB90F5C-A333-4633-AC62-746DEC5EBB07}" type="pres">
      <dgm:prSet presAssocID="{7F7BCE09-5776-4B99-9501-AA996690DDCC}" presName="tx1" presStyleLbl="revTx" presStyleIdx="8" presStyleCnt="9"/>
      <dgm:spPr/>
    </dgm:pt>
    <dgm:pt modelId="{87BA518A-E08A-4E2C-8F40-0DC632C79059}" type="pres">
      <dgm:prSet presAssocID="{7F7BCE09-5776-4B99-9501-AA996690DDCC}" presName="vert1" presStyleCnt="0"/>
      <dgm:spPr/>
    </dgm:pt>
  </dgm:ptLst>
  <dgm:cxnLst>
    <dgm:cxn modelId="{AFB2950F-1EBE-4C7A-BB66-14EDA4E1C732}" srcId="{074141DB-C2FB-4197-B936-821C32F3714E}" destId="{61D0CD4F-6405-4037-AF78-646E0A7A40F0}" srcOrd="5" destOrd="0" parTransId="{B1180577-4987-4A01-91E0-132CA697C409}" sibTransId="{B6759EB0-618E-45FC-A7E2-1E3D93CF94E7}"/>
    <dgm:cxn modelId="{F9354F11-E41A-4F79-A6C2-301006C581DF}" srcId="{074141DB-C2FB-4197-B936-821C32F3714E}" destId="{BA6E4C6C-B254-4F67-BFBD-AA1F1745A7E1}" srcOrd="3" destOrd="0" parTransId="{D8828872-5A24-4618-A03D-D7BEE83044D0}" sibTransId="{939068D5-C752-4C29-8DB4-32A52A82F140}"/>
    <dgm:cxn modelId="{72E7902C-184A-4C96-85CE-AFE65479A418}" type="presOf" srcId="{074141DB-C2FB-4197-B936-821C32F3714E}" destId="{128B11D3-F2CD-4D8B-98F1-94B90E36E903}" srcOrd="0" destOrd="0" presId="urn:microsoft.com/office/officeart/2008/layout/LinedList"/>
    <dgm:cxn modelId="{1B7D245D-3434-4936-998F-39C01963CBD6}" srcId="{074141DB-C2FB-4197-B936-821C32F3714E}" destId="{A44372D7-7B47-4A6C-A9FC-FFEB695B490D}" srcOrd="6" destOrd="0" parTransId="{41A3E779-AF9B-43EF-B0E4-5CFE74C444D5}" sibTransId="{A3A0A3D1-0D7F-4371-A0C9-6946DA22E557}"/>
    <dgm:cxn modelId="{3A5D6F64-3902-46CF-86F7-BED039E8713E}" srcId="{074141DB-C2FB-4197-B936-821C32F3714E}" destId="{0E122250-5736-4C61-85A3-FB0ED1A96FD0}" srcOrd="4" destOrd="0" parTransId="{E4D243E1-1A03-49B2-B1BA-6D4C9A749A24}" sibTransId="{AE867725-6F9A-4838-B174-EDE6198C2883}"/>
    <dgm:cxn modelId="{BC65A24F-C9EE-4152-A687-5D86D9F1C4E5}" srcId="{074141DB-C2FB-4197-B936-821C32F3714E}" destId="{D241AB11-407B-4ECA-9F2C-9CEF6371905A}" srcOrd="1" destOrd="0" parTransId="{FBDD055C-F9E4-4FCF-89EC-660BF30F65A0}" sibTransId="{C8D76DD4-A093-4416-8430-7600593E614E}"/>
    <dgm:cxn modelId="{B05CD56F-6B5A-4F6E-B3E0-832F716D2EB7}" srcId="{074141DB-C2FB-4197-B936-821C32F3714E}" destId="{7F7BCE09-5776-4B99-9501-AA996690DDCC}" srcOrd="8" destOrd="0" parTransId="{C26565C0-B252-4AFA-94A3-3C203CB16A6C}" sibTransId="{346463F9-5E96-4E3E-A5C6-8633DBF9D23E}"/>
    <dgm:cxn modelId="{70300770-F878-49AD-8C76-2FB600049403}" type="presOf" srcId="{B597C084-8A36-4F87-B740-E513DC793100}" destId="{A615B642-71A1-46FC-A341-BFA8F18ACFB7}" srcOrd="0" destOrd="0" presId="urn:microsoft.com/office/officeart/2008/layout/LinedList"/>
    <dgm:cxn modelId="{D2D24370-0B1B-4024-88E0-083D84B416BD}" type="presOf" srcId="{49A9C38B-A1B5-47D9-9EB2-9DBCC21F4C51}" destId="{60A1053A-EAFB-4D02-828A-772E32D00BFE}" srcOrd="0" destOrd="0" presId="urn:microsoft.com/office/officeart/2008/layout/LinedList"/>
    <dgm:cxn modelId="{8FF4DA76-A761-49F2-A9AA-FFC169EBDF62}" type="presOf" srcId="{F59980BA-0C46-4B33-B6BE-34A3CE01D2A7}" destId="{394BC802-2AF7-44C8-BE05-4216821ABD94}" srcOrd="0" destOrd="0" presId="urn:microsoft.com/office/officeart/2008/layout/LinedList"/>
    <dgm:cxn modelId="{47D76498-C5B2-4330-8EB1-4D161547083D}" type="presOf" srcId="{D241AB11-407B-4ECA-9F2C-9CEF6371905A}" destId="{B79D20B5-642C-48D5-9CE4-013AB3864D5C}" srcOrd="0" destOrd="0" presId="urn:microsoft.com/office/officeart/2008/layout/LinedList"/>
    <dgm:cxn modelId="{2A0371B1-0BB5-4625-9A57-50CC76A60B7B}" srcId="{074141DB-C2FB-4197-B936-821C32F3714E}" destId="{F59980BA-0C46-4B33-B6BE-34A3CE01D2A7}" srcOrd="7" destOrd="0" parTransId="{AB855667-DDE3-4025-9C48-AFD271489760}" sibTransId="{91A6A0D1-FEE5-4915-B7B9-FB41AD2BB531}"/>
    <dgm:cxn modelId="{B0F10DB5-B3CF-438C-869E-5F51E8D9F14B}" type="presOf" srcId="{0E122250-5736-4C61-85A3-FB0ED1A96FD0}" destId="{07B17A44-80C9-412E-9843-9B6ADE8A453D}" srcOrd="0" destOrd="0" presId="urn:microsoft.com/office/officeart/2008/layout/LinedList"/>
    <dgm:cxn modelId="{21880BBF-2EB5-48B3-A6C5-9ADF8FC08CFD}" type="presOf" srcId="{7F7BCE09-5776-4B99-9501-AA996690DDCC}" destId="{3EB90F5C-A333-4633-AC62-746DEC5EBB07}" srcOrd="0" destOrd="0" presId="urn:microsoft.com/office/officeart/2008/layout/LinedList"/>
    <dgm:cxn modelId="{0628E6C2-CB9A-481D-B9BA-8AE10385B2E8}" srcId="{074141DB-C2FB-4197-B936-821C32F3714E}" destId="{49A9C38B-A1B5-47D9-9EB2-9DBCC21F4C51}" srcOrd="2" destOrd="0" parTransId="{06930D70-ACCE-4BB5-8816-7287FAE5FA30}" sibTransId="{FEDC2FB4-44A5-4C76-9E28-F4B8E750407B}"/>
    <dgm:cxn modelId="{75FD35D5-F0E9-4BA8-8380-6C94601C4B74}" type="presOf" srcId="{A44372D7-7B47-4A6C-A9FC-FFEB695B490D}" destId="{DF089ED0-F508-4070-B25F-03B5E050CF35}" srcOrd="0" destOrd="0" presId="urn:microsoft.com/office/officeart/2008/layout/LinedList"/>
    <dgm:cxn modelId="{2EDE89D7-8E34-428D-B564-D736161F19FE}" type="presOf" srcId="{61D0CD4F-6405-4037-AF78-646E0A7A40F0}" destId="{D26F7CA5-786B-443D-997D-2AD9E9299A2B}" srcOrd="0" destOrd="0" presId="urn:microsoft.com/office/officeart/2008/layout/LinedList"/>
    <dgm:cxn modelId="{209CFDDC-91A3-4E70-BD66-7282DDDDC05B}" srcId="{074141DB-C2FB-4197-B936-821C32F3714E}" destId="{B597C084-8A36-4F87-B740-E513DC793100}" srcOrd="0" destOrd="0" parTransId="{2C466230-DC88-444D-88BB-C5AAAE2B2400}" sibTransId="{5A89CA4F-4F20-445A-A327-533E7D90C54E}"/>
    <dgm:cxn modelId="{CE8901E9-B6DE-4B4F-8D17-D724B1564BAE}" type="presOf" srcId="{BA6E4C6C-B254-4F67-BFBD-AA1F1745A7E1}" destId="{F6E9AE67-F989-4749-92F6-10DBE5358A15}" srcOrd="0" destOrd="0" presId="urn:microsoft.com/office/officeart/2008/layout/LinedList"/>
    <dgm:cxn modelId="{5A564455-B4A8-46A4-8013-1ECE6B161848}" type="presParOf" srcId="{128B11D3-F2CD-4D8B-98F1-94B90E36E903}" destId="{92FFF82F-4D9E-4CD2-8383-440A8C52AA76}" srcOrd="0" destOrd="0" presId="urn:microsoft.com/office/officeart/2008/layout/LinedList"/>
    <dgm:cxn modelId="{F5EED48D-5C80-4E05-92D8-490039A36AF0}" type="presParOf" srcId="{128B11D3-F2CD-4D8B-98F1-94B90E36E903}" destId="{62B67A70-A648-4D3D-8227-18F9FFF106C4}" srcOrd="1" destOrd="0" presId="urn:microsoft.com/office/officeart/2008/layout/LinedList"/>
    <dgm:cxn modelId="{28C75A78-8250-47A7-93E9-365328A77910}" type="presParOf" srcId="{62B67A70-A648-4D3D-8227-18F9FFF106C4}" destId="{A615B642-71A1-46FC-A341-BFA8F18ACFB7}" srcOrd="0" destOrd="0" presId="urn:microsoft.com/office/officeart/2008/layout/LinedList"/>
    <dgm:cxn modelId="{C727373B-947B-4392-B735-EAB6AAC9BE7F}" type="presParOf" srcId="{62B67A70-A648-4D3D-8227-18F9FFF106C4}" destId="{D9E492DC-1599-4812-8567-AE81D92B2E05}" srcOrd="1" destOrd="0" presId="urn:microsoft.com/office/officeart/2008/layout/LinedList"/>
    <dgm:cxn modelId="{A785948E-7C8D-427C-8301-7EECB32A97A3}" type="presParOf" srcId="{128B11D3-F2CD-4D8B-98F1-94B90E36E903}" destId="{26639123-2F07-40E0-B9F2-F0C5E7562007}" srcOrd="2" destOrd="0" presId="urn:microsoft.com/office/officeart/2008/layout/LinedList"/>
    <dgm:cxn modelId="{1FE2B692-B512-4986-A80B-38B9016FBA29}" type="presParOf" srcId="{128B11D3-F2CD-4D8B-98F1-94B90E36E903}" destId="{5B88FD7B-6335-4DD4-962F-88E455323557}" srcOrd="3" destOrd="0" presId="urn:microsoft.com/office/officeart/2008/layout/LinedList"/>
    <dgm:cxn modelId="{E2824556-5953-422A-A5A0-064DBF96F0BF}" type="presParOf" srcId="{5B88FD7B-6335-4DD4-962F-88E455323557}" destId="{B79D20B5-642C-48D5-9CE4-013AB3864D5C}" srcOrd="0" destOrd="0" presId="urn:microsoft.com/office/officeart/2008/layout/LinedList"/>
    <dgm:cxn modelId="{8DC9369A-91C6-4925-A3F0-30AAD0D6138B}" type="presParOf" srcId="{5B88FD7B-6335-4DD4-962F-88E455323557}" destId="{4CE483B6-5587-4C84-BF3A-BA47B888C786}" srcOrd="1" destOrd="0" presId="urn:microsoft.com/office/officeart/2008/layout/LinedList"/>
    <dgm:cxn modelId="{AEF56104-B2ED-45BA-B6A2-6DC24E641A85}" type="presParOf" srcId="{128B11D3-F2CD-4D8B-98F1-94B90E36E903}" destId="{74A79930-1CF9-42F0-A0F5-F3AFF3CB2C6F}" srcOrd="4" destOrd="0" presId="urn:microsoft.com/office/officeart/2008/layout/LinedList"/>
    <dgm:cxn modelId="{7446DB6F-5879-469C-9D7D-4156B49503CC}" type="presParOf" srcId="{128B11D3-F2CD-4D8B-98F1-94B90E36E903}" destId="{5D1B6355-AEAE-4ED6-B4AA-BCA57BE44DCC}" srcOrd="5" destOrd="0" presId="urn:microsoft.com/office/officeart/2008/layout/LinedList"/>
    <dgm:cxn modelId="{59535612-08D9-49B8-9144-64EAB9CD2627}" type="presParOf" srcId="{5D1B6355-AEAE-4ED6-B4AA-BCA57BE44DCC}" destId="{60A1053A-EAFB-4D02-828A-772E32D00BFE}" srcOrd="0" destOrd="0" presId="urn:microsoft.com/office/officeart/2008/layout/LinedList"/>
    <dgm:cxn modelId="{A52FC5C3-96BF-4BE3-81C5-852D1A5C6096}" type="presParOf" srcId="{5D1B6355-AEAE-4ED6-B4AA-BCA57BE44DCC}" destId="{6D05CA0C-43E5-439A-8E2D-2413A7161D48}" srcOrd="1" destOrd="0" presId="urn:microsoft.com/office/officeart/2008/layout/LinedList"/>
    <dgm:cxn modelId="{38A0DCBE-CCA4-47B9-992B-7C2CEFB39B80}" type="presParOf" srcId="{128B11D3-F2CD-4D8B-98F1-94B90E36E903}" destId="{E5D5F845-74CC-4C56-AD30-F93851A7AFB0}" srcOrd="6" destOrd="0" presId="urn:microsoft.com/office/officeart/2008/layout/LinedList"/>
    <dgm:cxn modelId="{AE96CB37-BC2B-4872-B7BC-95583304B0ED}" type="presParOf" srcId="{128B11D3-F2CD-4D8B-98F1-94B90E36E903}" destId="{9FF2A03F-AF23-44CC-A37A-BEEB2C8E7228}" srcOrd="7" destOrd="0" presId="urn:microsoft.com/office/officeart/2008/layout/LinedList"/>
    <dgm:cxn modelId="{0D4EA4B5-16AD-4A62-9D1D-6693D3A9F496}" type="presParOf" srcId="{9FF2A03F-AF23-44CC-A37A-BEEB2C8E7228}" destId="{F6E9AE67-F989-4749-92F6-10DBE5358A15}" srcOrd="0" destOrd="0" presId="urn:microsoft.com/office/officeart/2008/layout/LinedList"/>
    <dgm:cxn modelId="{26D0E782-3707-426E-A2F1-6798FF2507F2}" type="presParOf" srcId="{9FF2A03F-AF23-44CC-A37A-BEEB2C8E7228}" destId="{6D87B706-B4F4-4815-9793-FF8B6B238689}" srcOrd="1" destOrd="0" presId="urn:microsoft.com/office/officeart/2008/layout/LinedList"/>
    <dgm:cxn modelId="{6455E1F8-B0FB-4749-BDE2-FFE7B99757A8}" type="presParOf" srcId="{128B11D3-F2CD-4D8B-98F1-94B90E36E903}" destId="{60019974-3F2A-42D4-9681-9E3D4FE129A8}" srcOrd="8" destOrd="0" presId="urn:microsoft.com/office/officeart/2008/layout/LinedList"/>
    <dgm:cxn modelId="{4E0CB8E8-6421-46B9-A597-597BE6B6905D}" type="presParOf" srcId="{128B11D3-F2CD-4D8B-98F1-94B90E36E903}" destId="{A9024B23-B780-4D8A-8755-3183F582C3D4}" srcOrd="9" destOrd="0" presId="urn:microsoft.com/office/officeart/2008/layout/LinedList"/>
    <dgm:cxn modelId="{4B37A57F-43F4-410B-B9C7-8E599D157524}" type="presParOf" srcId="{A9024B23-B780-4D8A-8755-3183F582C3D4}" destId="{07B17A44-80C9-412E-9843-9B6ADE8A453D}" srcOrd="0" destOrd="0" presId="urn:microsoft.com/office/officeart/2008/layout/LinedList"/>
    <dgm:cxn modelId="{8BD61D4B-46AD-459F-A6DE-7083612BC08E}" type="presParOf" srcId="{A9024B23-B780-4D8A-8755-3183F582C3D4}" destId="{92794DEE-618E-4052-98AF-B9AF6D6105E3}" srcOrd="1" destOrd="0" presId="urn:microsoft.com/office/officeart/2008/layout/LinedList"/>
    <dgm:cxn modelId="{3D73E1A5-1ACA-4FA5-BDDB-E4009FE9463B}" type="presParOf" srcId="{128B11D3-F2CD-4D8B-98F1-94B90E36E903}" destId="{A9C80495-B079-4299-96E6-1DD764B2C8BE}" srcOrd="10" destOrd="0" presId="urn:microsoft.com/office/officeart/2008/layout/LinedList"/>
    <dgm:cxn modelId="{4E1D7BC8-37F4-4845-8E2D-21CFBD3592A4}" type="presParOf" srcId="{128B11D3-F2CD-4D8B-98F1-94B90E36E903}" destId="{6B0B31DB-884D-4B18-9F2C-1E24484FF6F2}" srcOrd="11" destOrd="0" presId="urn:microsoft.com/office/officeart/2008/layout/LinedList"/>
    <dgm:cxn modelId="{D2BDC6B8-2CD3-45B0-92BD-7731771AA610}" type="presParOf" srcId="{6B0B31DB-884D-4B18-9F2C-1E24484FF6F2}" destId="{D26F7CA5-786B-443D-997D-2AD9E9299A2B}" srcOrd="0" destOrd="0" presId="urn:microsoft.com/office/officeart/2008/layout/LinedList"/>
    <dgm:cxn modelId="{9C2D32CA-EF9F-46C8-96D9-295DC399C3BB}" type="presParOf" srcId="{6B0B31DB-884D-4B18-9F2C-1E24484FF6F2}" destId="{41FB10E0-505F-4169-A1BC-3DA6E3CD4810}" srcOrd="1" destOrd="0" presId="urn:microsoft.com/office/officeart/2008/layout/LinedList"/>
    <dgm:cxn modelId="{1283CBAA-3BD1-47C0-A54E-D69BDD5E4904}" type="presParOf" srcId="{128B11D3-F2CD-4D8B-98F1-94B90E36E903}" destId="{D5EF88CE-CB38-4E09-9B1C-11D7640FBEC7}" srcOrd="12" destOrd="0" presId="urn:microsoft.com/office/officeart/2008/layout/LinedList"/>
    <dgm:cxn modelId="{F9588663-E858-42AC-A9F7-0E687DE4974B}" type="presParOf" srcId="{128B11D3-F2CD-4D8B-98F1-94B90E36E903}" destId="{77D40C1B-31AB-4C05-B2EE-B2864F3E1597}" srcOrd="13" destOrd="0" presId="urn:microsoft.com/office/officeart/2008/layout/LinedList"/>
    <dgm:cxn modelId="{77630FDF-DE01-4AAC-A3BE-7EA211724693}" type="presParOf" srcId="{77D40C1B-31AB-4C05-B2EE-B2864F3E1597}" destId="{DF089ED0-F508-4070-B25F-03B5E050CF35}" srcOrd="0" destOrd="0" presId="urn:microsoft.com/office/officeart/2008/layout/LinedList"/>
    <dgm:cxn modelId="{804FBC9C-619C-46F0-93A9-D9B0116D3C9F}" type="presParOf" srcId="{77D40C1B-31AB-4C05-B2EE-B2864F3E1597}" destId="{B0399967-240C-4551-B260-5C1043A400B1}" srcOrd="1" destOrd="0" presId="urn:microsoft.com/office/officeart/2008/layout/LinedList"/>
    <dgm:cxn modelId="{0EF2A2A6-23DC-40B4-8F94-89BD4ACE9454}" type="presParOf" srcId="{128B11D3-F2CD-4D8B-98F1-94B90E36E903}" destId="{71EAF56F-8549-4FA7-9C57-EC8F00686E00}" srcOrd="14" destOrd="0" presId="urn:microsoft.com/office/officeart/2008/layout/LinedList"/>
    <dgm:cxn modelId="{2C35C6D6-1F71-44BB-A076-8AB265FD276E}" type="presParOf" srcId="{128B11D3-F2CD-4D8B-98F1-94B90E36E903}" destId="{E4E022F8-2A3F-4586-BCBF-A002D2C0132C}" srcOrd="15" destOrd="0" presId="urn:microsoft.com/office/officeart/2008/layout/LinedList"/>
    <dgm:cxn modelId="{B58B0E73-22E9-4F09-9042-1AEBEB9257F3}" type="presParOf" srcId="{E4E022F8-2A3F-4586-BCBF-A002D2C0132C}" destId="{394BC802-2AF7-44C8-BE05-4216821ABD94}" srcOrd="0" destOrd="0" presId="urn:microsoft.com/office/officeart/2008/layout/LinedList"/>
    <dgm:cxn modelId="{A0FB08C0-6024-4F87-BFF5-6D1238A996B8}" type="presParOf" srcId="{E4E022F8-2A3F-4586-BCBF-A002D2C0132C}" destId="{CA397F90-302B-4661-9514-85A061DD6E5B}" srcOrd="1" destOrd="0" presId="urn:microsoft.com/office/officeart/2008/layout/LinedList"/>
    <dgm:cxn modelId="{66F4F18B-DA06-4253-81B4-6FA5AC8B04D3}" type="presParOf" srcId="{128B11D3-F2CD-4D8B-98F1-94B90E36E903}" destId="{94A75AB2-9DBE-4CBC-9B11-3CE6ACC1AC9F}" srcOrd="16" destOrd="0" presId="urn:microsoft.com/office/officeart/2008/layout/LinedList"/>
    <dgm:cxn modelId="{6A2DAF34-A256-41FD-A6C5-94EB3D3657CA}" type="presParOf" srcId="{128B11D3-F2CD-4D8B-98F1-94B90E36E903}" destId="{A2747CE4-474D-4F53-AA76-B82804AAB062}" srcOrd="17" destOrd="0" presId="urn:microsoft.com/office/officeart/2008/layout/LinedList"/>
    <dgm:cxn modelId="{2C63ED3E-A2AD-4875-B944-6B6AB0DF76F1}" type="presParOf" srcId="{A2747CE4-474D-4F53-AA76-B82804AAB062}" destId="{3EB90F5C-A333-4633-AC62-746DEC5EBB07}" srcOrd="0" destOrd="0" presId="urn:microsoft.com/office/officeart/2008/layout/LinedList"/>
    <dgm:cxn modelId="{0FDCA421-DD1A-4BEE-BB30-0962C06325CF}" type="presParOf" srcId="{A2747CE4-474D-4F53-AA76-B82804AAB062}" destId="{87BA518A-E08A-4E2C-8F40-0DC632C7905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FE7628-F098-4292-942F-96970D4EDD8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ED5FB33-8514-4BF2-A19A-0E061B8EEF0F}">
      <dgm:prSet/>
      <dgm:spPr/>
      <dgm:t>
        <a:bodyPr/>
        <a:lstStyle/>
        <a:p>
          <a:r>
            <a:rPr lang="en-US" dirty="0"/>
            <a:t>The project presently gives the result according to the pre-trained model. </a:t>
          </a:r>
        </a:p>
      </dgm:t>
    </dgm:pt>
    <dgm:pt modelId="{93DB8B6C-34C3-45FF-955F-18D402081EFA}" type="parTrans" cxnId="{4A2180D3-4A10-4028-B3A7-0890E85A2FF8}">
      <dgm:prSet/>
      <dgm:spPr/>
      <dgm:t>
        <a:bodyPr/>
        <a:lstStyle/>
        <a:p>
          <a:endParaRPr lang="en-US"/>
        </a:p>
      </dgm:t>
    </dgm:pt>
    <dgm:pt modelId="{86E59372-9D6C-4AF6-BCD2-5BE331BA3FA5}" type="sibTrans" cxnId="{4A2180D3-4A10-4028-B3A7-0890E85A2FF8}">
      <dgm:prSet/>
      <dgm:spPr/>
      <dgm:t>
        <a:bodyPr/>
        <a:lstStyle/>
        <a:p>
          <a:endParaRPr lang="en-US"/>
        </a:p>
      </dgm:t>
    </dgm:pt>
    <dgm:pt modelId="{6958D401-39C6-42B7-BD35-C86BB7339328}">
      <dgm:prSet/>
      <dgm:spPr/>
      <dgm:t>
        <a:bodyPr/>
        <a:lstStyle/>
        <a:p>
          <a:r>
            <a:rPr lang="en-US" dirty="0"/>
            <a:t>In future the project can be made to update its model and increase the dataset size in order to gain more precision. </a:t>
          </a:r>
        </a:p>
      </dgm:t>
    </dgm:pt>
    <dgm:pt modelId="{818275DE-5A8E-4FE6-8003-DE63E336960C}" type="parTrans" cxnId="{43CE92ED-ABD3-450D-B5A8-191FA4D4CB55}">
      <dgm:prSet/>
      <dgm:spPr/>
      <dgm:t>
        <a:bodyPr/>
        <a:lstStyle/>
        <a:p>
          <a:endParaRPr lang="en-US"/>
        </a:p>
      </dgm:t>
    </dgm:pt>
    <dgm:pt modelId="{DB6EEE0A-4BBB-400F-965B-C77D4C266C9B}" type="sibTrans" cxnId="{43CE92ED-ABD3-450D-B5A8-191FA4D4CB55}">
      <dgm:prSet/>
      <dgm:spPr/>
      <dgm:t>
        <a:bodyPr/>
        <a:lstStyle/>
        <a:p>
          <a:endParaRPr lang="en-US"/>
        </a:p>
      </dgm:t>
    </dgm:pt>
    <dgm:pt modelId="{D254A89E-B38E-40AF-9845-1D0D10005247}">
      <dgm:prSet/>
      <dgm:spPr/>
      <dgm:t>
        <a:bodyPr/>
        <a:lstStyle/>
        <a:p>
          <a:r>
            <a:rPr lang="en-US"/>
            <a:t>And more ways could be found where we can integrate heart-disease-trained ML and DL models with certain multimedia for the ease of patients and doctors for a better and reliable prediction of the cause.</a:t>
          </a:r>
        </a:p>
      </dgm:t>
    </dgm:pt>
    <dgm:pt modelId="{CA1F631F-DAE1-4C82-A7D5-444FB13C0CAC}" type="parTrans" cxnId="{AC4923D9-E494-4CBC-99E9-67770B66016A}">
      <dgm:prSet/>
      <dgm:spPr/>
      <dgm:t>
        <a:bodyPr/>
        <a:lstStyle/>
        <a:p>
          <a:endParaRPr lang="en-US"/>
        </a:p>
      </dgm:t>
    </dgm:pt>
    <dgm:pt modelId="{27BA79DE-75B7-4DE1-B63F-05132E8FAFB9}" type="sibTrans" cxnId="{AC4923D9-E494-4CBC-99E9-67770B66016A}">
      <dgm:prSet/>
      <dgm:spPr/>
      <dgm:t>
        <a:bodyPr/>
        <a:lstStyle/>
        <a:p>
          <a:endParaRPr lang="en-US"/>
        </a:p>
      </dgm:t>
    </dgm:pt>
    <dgm:pt modelId="{2BAF52F0-EE94-4D84-8A52-8C97BB0B1C16}" type="pres">
      <dgm:prSet presAssocID="{7DFE7628-F098-4292-942F-96970D4EDD88}" presName="linear" presStyleCnt="0">
        <dgm:presLayoutVars>
          <dgm:animLvl val="lvl"/>
          <dgm:resizeHandles val="exact"/>
        </dgm:presLayoutVars>
      </dgm:prSet>
      <dgm:spPr/>
    </dgm:pt>
    <dgm:pt modelId="{AD1A9DB4-2A87-43D8-81E6-EA848073CB9E}" type="pres">
      <dgm:prSet presAssocID="{1ED5FB33-8514-4BF2-A19A-0E061B8EEF0F}" presName="parentText" presStyleLbl="node1" presStyleIdx="0" presStyleCnt="3">
        <dgm:presLayoutVars>
          <dgm:chMax val="0"/>
          <dgm:bulletEnabled val="1"/>
        </dgm:presLayoutVars>
      </dgm:prSet>
      <dgm:spPr/>
    </dgm:pt>
    <dgm:pt modelId="{85FD4583-2AE6-4026-86E6-551BFC49EFCB}" type="pres">
      <dgm:prSet presAssocID="{86E59372-9D6C-4AF6-BCD2-5BE331BA3FA5}" presName="spacer" presStyleCnt="0"/>
      <dgm:spPr/>
    </dgm:pt>
    <dgm:pt modelId="{847CC0CF-6443-461F-B1D1-EF5D65C43E9D}" type="pres">
      <dgm:prSet presAssocID="{6958D401-39C6-42B7-BD35-C86BB7339328}" presName="parentText" presStyleLbl="node1" presStyleIdx="1" presStyleCnt="3">
        <dgm:presLayoutVars>
          <dgm:chMax val="0"/>
          <dgm:bulletEnabled val="1"/>
        </dgm:presLayoutVars>
      </dgm:prSet>
      <dgm:spPr/>
    </dgm:pt>
    <dgm:pt modelId="{B20B335D-F324-4284-BA3E-B4864993E9FA}" type="pres">
      <dgm:prSet presAssocID="{DB6EEE0A-4BBB-400F-965B-C77D4C266C9B}" presName="spacer" presStyleCnt="0"/>
      <dgm:spPr/>
    </dgm:pt>
    <dgm:pt modelId="{B3B054B1-5240-4C73-A87E-421745F188B5}" type="pres">
      <dgm:prSet presAssocID="{D254A89E-B38E-40AF-9845-1D0D10005247}" presName="parentText" presStyleLbl="node1" presStyleIdx="2" presStyleCnt="3">
        <dgm:presLayoutVars>
          <dgm:chMax val="0"/>
          <dgm:bulletEnabled val="1"/>
        </dgm:presLayoutVars>
      </dgm:prSet>
      <dgm:spPr/>
    </dgm:pt>
  </dgm:ptLst>
  <dgm:cxnLst>
    <dgm:cxn modelId="{9D58FE0B-DE14-4C2F-94B0-4306E12249EB}" type="presOf" srcId="{1ED5FB33-8514-4BF2-A19A-0E061B8EEF0F}" destId="{AD1A9DB4-2A87-43D8-81E6-EA848073CB9E}" srcOrd="0" destOrd="0" presId="urn:microsoft.com/office/officeart/2005/8/layout/vList2"/>
    <dgm:cxn modelId="{2395DA64-96B6-489A-83F5-9A81883098DF}" type="presOf" srcId="{D254A89E-B38E-40AF-9845-1D0D10005247}" destId="{B3B054B1-5240-4C73-A87E-421745F188B5}" srcOrd="0" destOrd="0" presId="urn:microsoft.com/office/officeart/2005/8/layout/vList2"/>
    <dgm:cxn modelId="{1619B575-DBF4-4ADE-B806-E52538168AB0}" type="presOf" srcId="{7DFE7628-F098-4292-942F-96970D4EDD88}" destId="{2BAF52F0-EE94-4D84-8A52-8C97BB0B1C16}" srcOrd="0" destOrd="0" presId="urn:microsoft.com/office/officeart/2005/8/layout/vList2"/>
    <dgm:cxn modelId="{50F8BFAD-E693-44F4-A44E-42B4E20E049B}" type="presOf" srcId="{6958D401-39C6-42B7-BD35-C86BB7339328}" destId="{847CC0CF-6443-461F-B1D1-EF5D65C43E9D}" srcOrd="0" destOrd="0" presId="urn:microsoft.com/office/officeart/2005/8/layout/vList2"/>
    <dgm:cxn modelId="{4A2180D3-4A10-4028-B3A7-0890E85A2FF8}" srcId="{7DFE7628-F098-4292-942F-96970D4EDD88}" destId="{1ED5FB33-8514-4BF2-A19A-0E061B8EEF0F}" srcOrd="0" destOrd="0" parTransId="{93DB8B6C-34C3-45FF-955F-18D402081EFA}" sibTransId="{86E59372-9D6C-4AF6-BCD2-5BE331BA3FA5}"/>
    <dgm:cxn modelId="{AC4923D9-E494-4CBC-99E9-67770B66016A}" srcId="{7DFE7628-F098-4292-942F-96970D4EDD88}" destId="{D254A89E-B38E-40AF-9845-1D0D10005247}" srcOrd="2" destOrd="0" parTransId="{CA1F631F-DAE1-4C82-A7D5-444FB13C0CAC}" sibTransId="{27BA79DE-75B7-4DE1-B63F-05132E8FAFB9}"/>
    <dgm:cxn modelId="{43CE92ED-ABD3-450D-B5A8-191FA4D4CB55}" srcId="{7DFE7628-F098-4292-942F-96970D4EDD88}" destId="{6958D401-39C6-42B7-BD35-C86BB7339328}" srcOrd="1" destOrd="0" parTransId="{818275DE-5A8E-4FE6-8003-DE63E336960C}" sibTransId="{DB6EEE0A-4BBB-400F-965B-C77D4C266C9B}"/>
    <dgm:cxn modelId="{7746ECEA-1BE3-46B3-9185-DE8214AB029D}" type="presParOf" srcId="{2BAF52F0-EE94-4D84-8A52-8C97BB0B1C16}" destId="{AD1A9DB4-2A87-43D8-81E6-EA848073CB9E}" srcOrd="0" destOrd="0" presId="urn:microsoft.com/office/officeart/2005/8/layout/vList2"/>
    <dgm:cxn modelId="{CFBDB571-3909-430E-9AAD-3CD5A22EA3E1}" type="presParOf" srcId="{2BAF52F0-EE94-4D84-8A52-8C97BB0B1C16}" destId="{85FD4583-2AE6-4026-86E6-551BFC49EFCB}" srcOrd="1" destOrd="0" presId="urn:microsoft.com/office/officeart/2005/8/layout/vList2"/>
    <dgm:cxn modelId="{1BB1D11F-9920-4862-821B-C398EB247736}" type="presParOf" srcId="{2BAF52F0-EE94-4D84-8A52-8C97BB0B1C16}" destId="{847CC0CF-6443-461F-B1D1-EF5D65C43E9D}" srcOrd="2" destOrd="0" presId="urn:microsoft.com/office/officeart/2005/8/layout/vList2"/>
    <dgm:cxn modelId="{D252EA49-255A-4F0A-A2EB-F8873BFE0FC3}" type="presParOf" srcId="{2BAF52F0-EE94-4D84-8A52-8C97BB0B1C16}" destId="{B20B335D-F324-4284-BA3E-B4864993E9FA}" srcOrd="3" destOrd="0" presId="urn:microsoft.com/office/officeart/2005/8/layout/vList2"/>
    <dgm:cxn modelId="{93E86D8B-99F3-4C4C-8E72-89BE284AFA53}" type="presParOf" srcId="{2BAF52F0-EE94-4D84-8A52-8C97BB0B1C16}" destId="{B3B054B1-5240-4C73-A87E-421745F188B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2090560" cy="3600450"/>
        </a:xfrm>
        <a:prstGeom prst="rect">
          <a:avLst/>
        </a:prstGeom>
        <a:solidFill>
          <a:schemeClr val="accent1"/>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IN" sz="2000" kern="1200" dirty="0">
              <a:latin typeface="Tenorite" pitchFamily="2" charset="0"/>
            </a:rPr>
            <a:t>HOME PAGE USER INTERFACE</a:t>
          </a:r>
          <a:endParaRPr lang="en-US" sz="2000" kern="1200" dirty="0">
            <a:latin typeface="Tenorite" pitchFamily="2" charset="0"/>
          </a:endParaRPr>
        </a:p>
      </dsp:txBody>
      <dsp:txXfrm>
        <a:off x="0" y="1440180"/>
        <a:ext cx="2090560" cy="1440180"/>
      </dsp:txXfrm>
    </dsp:sp>
    <dsp:sp modelId="{A126BA88-D0F9-AF4A-A7BA-0638E32B45F8}">
      <dsp:nvSpPr>
        <dsp:cNvPr id="0" name=""/>
        <dsp:cNvSpPr/>
      </dsp:nvSpPr>
      <dsp:spPr>
        <a:xfrm>
          <a:off x="666975" y="437197"/>
          <a:ext cx="756609" cy="756609"/>
        </a:xfrm>
        <a:prstGeom prst="ellipse">
          <a:avLst/>
        </a:prstGeom>
        <a:solidFill>
          <a:schemeClr val="accent1">
            <a:lumMod val="60000"/>
            <a:lumOff val="4000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2150580" y="0"/>
          <a:ext cx="2090560" cy="3600450"/>
        </a:xfrm>
        <a:prstGeom prst="rect">
          <a:avLst/>
        </a:prstGeom>
        <a:solidFill>
          <a:schemeClr val="accent1"/>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norite" pitchFamily="2" charset="0"/>
            </a:rPr>
            <a:t>DATA INPUT</a:t>
          </a:r>
        </a:p>
      </dsp:txBody>
      <dsp:txXfrm>
        <a:off x="2150580" y="1440180"/>
        <a:ext cx="2090560" cy="1440180"/>
      </dsp:txXfrm>
    </dsp:sp>
    <dsp:sp modelId="{EFEB790C-BD5C-F54D-9993-F81422A8AD8E}">
      <dsp:nvSpPr>
        <dsp:cNvPr id="0" name=""/>
        <dsp:cNvSpPr/>
      </dsp:nvSpPr>
      <dsp:spPr>
        <a:xfrm>
          <a:off x="2820252" y="437197"/>
          <a:ext cx="756609" cy="756609"/>
        </a:xfrm>
        <a:prstGeom prst="ellipse">
          <a:avLst/>
        </a:prstGeom>
        <a:solidFill>
          <a:schemeClr val="accent1">
            <a:lumMod val="60000"/>
            <a:lumOff val="4000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4310358" y="0"/>
          <a:ext cx="2090560" cy="3600450"/>
        </a:xfrm>
        <a:prstGeom prst="rect">
          <a:avLst/>
        </a:prstGeom>
        <a:solidFill>
          <a:schemeClr val="accent1"/>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enorite" pitchFamily="2" charset="0"/>
            </a:rPr>
            <a:t>DATA PROCESSING USING FLASK</a:t>
          </a:r>
          <a:endParaRPr lang="en-US" sz="2000" kern="1200" dirty="0">
            <a:latin typeface="Tenorite" pitchFamily="2" charset="0"/>
          </a:endParaRPr>
        </a:p>
      </dsp:txBody>
      <dsp:txXfrm>
        <a:off x="4310358" y="1440180"/>
        <a:ext cx="2090560" cy="1440180"/>
      </dsp:txXfrm>
    </dsp:sp>
    <dsp:sp modelId="{CC076D56-4BB0-7246-9039-788AB439DAF0}">
      <dsp:nvSpPr>
        <dsp:cNvPr id="0" name=""/>
        <dsp:cNvSpPr/>
      </dsp:nvSpPr>
      <dsp:spPr>
        <a:xfrm>
          <a:off x="4973529" y="437197"/>
          <a:ext cx="756609" cy="756609"/>
        </a:xfrm>
        <a:prstGeom prst="ellipse">
          <a:avLst/>
        </a:prstGeom>
        <a:solidFill>
          <a:schemeClr val="accent1">
            <a:lumMod val="60000"/>
            <a:lumOff val="4000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6459830" y="0"/>
          <a:ext cx="2090560" cy="3600450"/>
        </a:xfrm>
        <a:prstGeom prst="rect">
          <a:avLst/>
        </a:prstGeom>
        <a:solidFill>
          <a:schemeClr val="accent1"/>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norite" pitchFamily="2" charset="0"/>
            </a:rPr>
            <a:t>OUTPUT GENERATED USING ML ALGORITHMS</a:t>
          </a:r>
        </a:p>
      </dsp:txBody>
      <dsp:txXfrm>
        <a:off x="6459830" y="1440180"/>
        <a:ext cx="2090560" cy="1440180"/>
      </dsp:txXfrm>
    </dsp:sp>
    <dsp:sp modelId="{FDF2BC93-305C-D94B-A6C2-ED9CE7F40C2F}">
      <dsp:nvSpPr>
        <dsp:cNvPr id="0" name=""/>
        <dsp:cNvSpPr/>
      </dsp:nvSpPr>
      <dsp:spPr>
        <a:xfrm>
          <a:off x="7126806" y="437197"/>
          <a:ext cx="756609" cy="756609"/>
        </a:xfrm>
        <a:prstGeom prst="ellipse">
          <a:avLst/>
        </a:prstGeom>
        <a:solidFill>
          <a:schemeClr val="accent1">
            <a:lumMod val="60000"/>
            <a:lumOff val="4000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8613107" y="0"/>
          <a:ext cx="2090560" cy="3600450"/>
        </a:xfrm>
        <a:prstGeom prst="rect">
          <a:avLst/>
        </a:prstGeom>
        <a:solidFill>
          <a:schemeClr val="accent1"/>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enorite" pitchFamily="2" charset="0"/>
            </a:rPr>
            <a:t>OUTPUT DISPLAYED ON WEBSITE</a:t>
          </a:r>
          <a:endParaRPr lang="en-US" sz="2000" kern="1200" dirty="0">
            <a:latin typeface="Tenorite" pitchFamily="2" charset="0"/>
          </a:endParaRPr>
        </a:p>
      </dsp:txBody>
      <dsp:txXfrm>
        <a:off x="8613107" y="1440180"/>
        <a:ext cx="2090560" cy="1440180"/>
      </dsp:txXfrm>
    </dsp:sp>
    <dsp:sp modelId="{916140F0-4F43-9F45-8310-FCCA12DDE514}">
      <dsp:nvSpPr>
        <dsp:cNvPr id="0" name=""/>
        <dsp:cNvSpPr/>
      </dsp:nvSpPr>
      <dsp:spPr>
        <a:xfrm>
          <a:off x="9280083" y="437197"/>
          <a:ext cx="756609" cy="756609"/>
        </a:xfrm>
        <a:prstGeom prst="ellipse">
          <a:avLst/>
        </a:prstGeom>
        <a:solidFill>
          <a:schemeClr val="accent1">
            <a:lumMod val="60000"/>
            <a:lumOff val="4000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41933" y="2777741"/>
          <a:ext cx="9847374" cy="540067"/>
        </a:xfrm>
        <a:prstGeom prst="leftRightArrow">
          <a:avLst/>
        </a:prstGeom>
        <a:solidFill>
          <a:schemeClr val="accent2">
            <a:tint val="40000"/>
            <a:hueOff val="0"/>
            <a:satOff val="0"/>
            <a:lumOff val="0"/>
            <a:alpha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058D2-28B2-4432-8B41-233BF0CEA914}">
      <dsp:nvSpPr>
        <dsp:cNvPr id="0" name=""/>
        <dsp:cNvSpPr/>
      </dsp:nvSpPr>
      <dsp:spPr>
        <a:xfrm>
          <a:off x="0" y="0"/>
          <a:ext cx="8307198" cy="90469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We created a website by using HTML, CSS and Bootstrap for taking the Input from the user and displaying the calculated result. </a:t>
          </a:r>
          <a:endParaRPr lang="en-US" sz="1400" kern="1200" dirty="0"/>
        </a:p>
      </dsp:txBody>
      <dsp:txXfrm>
        <a:off x="26498" y="26498"/>
        <a:ext cx="7225110" cy="851700"/>
      </dsp:txXfrm>
    </dsp:sp>
    <dsp:sp modelId="{18DE3F5E-3B67-4BDE-A1A5-F27DCEF9C9CD}">
      <dsp:nvSpPr>
        <dsp:cNvPr id="0" name=""/>
        <dsp:cNvSpPr/>
      </dsp:nvSpPr>
      <dsp:spPr>
        <a:xfrm>
          <a:off x="685637" y="958972"/>
          <a:ext cx="8307198" cy="561915"/>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website has several pages:-</a:t>
          </a:r>
        </a:p>
      </dsp:txBody>
      <dsp:txXfrm>
        <a:off x="702095" y="975430"/>
        <a:ext cx="7065886" cy="528999"/>
      </dsp:txXfrm>
    </dsp:sp>
    <dsp:sp modelId="{AAD88F6B-A62B-4D61-891D-38A46EA5AE7C}">
      <dsp:nvSpPr>
        <dsp:cNvPr id="0" name=""/>
        <dsp:cNvSpPr/>
      </dsp:nvSpPr>
      <dsp:spPr>
        <a:xfrm>
          <a:off x="1219668" y="1610768"/>
          <a:ext cx="8307198" cy="1029480"/>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Home page: </a:t>
          </a:r>
          <a:endParaRPr lang="en-US" sz="1400" kern="1200" dirty="0"/>
        </a:p>
        <a:p>
          <a:pPr marL="114300" lvl="1" indent="-114300" algn="l" defTabSz="622300">
            <a:lnSpc>
              <a:spcPct val="90000"/>
            </a:lnSpc>
            <a:spcBef>
              <a:spcPct val="0"/>
            </a:spcBef>
            <a:spcAft>
              <a:spcPct val="15000"/>
            </a:spcAft>
            <a:buChar char="•"/>
          </a:pPr>
          <a:r>
            <a:rPr lang="en-US" sz="1400" kern="1200"/>
            <a:t>This is the first page of the website which contains the navigation bar and footer along with the (click here) button which will navigate the user to the patient detail page which contains the form. </a:t>
          </a:r>
          <a:endParaRPr lang="en-US" sz="1400" kern="1200" dirty="0"/>
        </a:p>
      </dsp:txBody>
      <dsp:txXfrm>
        <a:off x="1249820" y="1640920"/>
        <a:ext cx="7038498" cy="969176"/>
      </dsp:txXfrm>
    </dsp:sp>
    <dsp:sp modelId="{8942FE32-482D-4531-90B1-5297D68CEC5F}">
      <dsp:nvSpPr>
        <dsp:cNvPr id="0" name=""/>
        <dsp:cNvSpPr/>
      </dsp:nvSpPr>
      <dsp:spPr>
        <a:xfrm>
          <a:off x="1802379" y="2722756"/>
          <a:ext cx="8307198" cy="1270745"/>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Patient detail page: </a:t>
          </a:r>
          <a:endParaRPr lang="en-US" sz="1400" kern="1200" dirty="0"/>
        </a:p>
        <a:p>
          <a:pPr marL="114300" lvl="1" indent="-114300" algn="l" defTabSz="622300">
            <a:lnSpc>
              <a:spcPct val="90000"/>
            </a:lnSpc>
            <a:spcBef>
              <a:spcPct val="0"/>
            </a:spcBef>
            <a:spcAft>
              <a:spcPct val="15000"/>
            </a:spcAft>
            <a:buChar char="•"/>
          </a:pPr>
          <a:r>
            <a:rPr lang="en-US" sz="1400" kern="1200"/>
            <a:t>This page contains the form which is required to be filled by the user to calculate the heart risk. </a:t>
          </a:r>
          <a:endParaRPr lang="en-US" sz="1400" kern="1200" dirty="0"/>
        </a:p>
        <a:p>
          <a:pPr marL="114300" lvl="1" indent="-114300" algn="l" defTabSz="622300">
            <a:lnSpc>
              <a:spcPct val="90000"/>
            </a:lnSpc>
            <a:spcBef>
              <a:spcPct val="0"/>
            </a:spcBef>
            <a:spcAft>
              <a:spcPct val="15000"/>
            </a:spcAft>
            <a:buChar char="•"/>
          </a:pPr>
          <a:r>
            <a:rPr lang="en-US" sz="1400" kern="1200"/>
            <a:t>It contains all the features (gender, age, tc, hdl, sbp, smoke, blood pressure medication, diab) which are required by the machine learning model to predict the result. </a:t>
          </a:r>
          <a:endParaRPr lang="en-US" sz="1400" kern="1200" dirty="0"/>
        </a:p>
      </dsp:txBody>
      <dsp:txXfrm>
        <a:off x="1839598" y="2759975"/>
        <a:ext cx="7024364" cy="1196307"/>
      </dsp:txXfrm>
    </dsp:sp>
    <dsp:sp modelId="{B86E6674-D26B-4A8C-8C04-07710A457C4D}">
      <dsp:nvSpPr>
        <dsp:cNvPr id="0" name=""/>
        <dsp:cNvSpPr/>
      </dsp:nvSpPr>
      <dsp:spPr>
        <a:xfrm>
          <a:off x="2472066" y="4055874"/>
          <a:ext cx="8307198" cy="904696"/>
        </a:xfrm>
        <a:prstGeom prst="roundRect">
          <a:avLst>
            <a:gd name="adj" fmla="val 1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Patient Result page: </a:t>
          </a:r>
          <a:endParaRPr lang="en-US" sz="1400" kern="1200" dirty="0"/>
        </a:p>
        <a:p>
          <a:pPr marL="114300" lvl="1" indent="-114300" algn="l" defTabSz="622300">
            <a:lnSpc>
              <a:spcPct val="90000"/>
            </a:lnSpc>
            <a:spcBef>
              <a:spcPct val="0"/>
            </a:spcBef>
            <a:spcAft>
              <a:spcPct val="15000"/>
            </a:spcAft>
            <a:buChar char="•"/>
          </a:pPr>
          <a:r>
            <a:rPr lang="en-US" sz="1400" kern="1200"/>
            <a:t>This page will display the calculated result along with some reference data which can help the user to compare his/her data with the given normal range. </a:t>
          </a:r>
        </a:p>
      </dsp:txBody>
      <dsp:txXfrm>
        <a:off x="2498564" y="4082372"/>
        <a:ext cx="7045806" cy="851700"/>
      </dsp:txXfrm>
    </dsp:sp>
    <dsp:sp modelId="{F09E0DF4-1EAA-4C1D-9514-E1D3A088E2F9}">
      <dsp:nvSpPr>
        <dsp:cNvPr id="0" name=""/>
        <dsp:cNvSpPr/>
      </dsp:nvSpPr>
      <dsp:spPr>
        <a:xfrm>
          <a:off x="7719145" y="595615"/>
          <a:ext cx="588052" cy="588052"/>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51457" y="595615"/>
        <a:ext cx="323428" cy="442509"/>
      </dsp:txXfrm>
    </dsp:sp>
    <dsp:sp modelId="{41C221FF-B50C-440D-A4B5-260D9334A974}">
      <dsp:nvSpPr>
        <dsp:cNvPr id="0" name=""/>
        <dsp:cNvSpPr/>
      </dsp:nvSpPr>
      <dsp:spPr>
        <a:xfrm>
          <a:off x="8330156" y="1316742"/>
          <a:ext cx="588052" cy="588052"/>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462468" y="1316742"/>
        <a:ext cx="323428" cy="442509"/>
      </dsp:txXfrm>
    </dsp:sp>
    <dsp:sp modelId="{69E70B99-AAF8-49F2-B4FC-36E7A28656D0}">
      <dsp:nvSpPr>
        <dsp:cNvPr id="0" name=""/>
        <dsp:cNvSpPr/>
      </dsp:nvSpPr>
      <dsp:spPr>
        <a:xfrm>
          <a:off x="8938814" y="2496867"/>
          <a:ext cx="588052" cy="588052"/>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071126" y="2496867"/>
        <a:ext cx="323428" cy="442509"/>
      </dsp:txXfrm>
    </dsp:sp>
    <dsp:sp modelId="{2DA7FB82-0ED8-4A74-AA8A-7FE1A19A6416}">
      <dsp:nvSpPr>
        <dsp:cNvPr id="0" name=""/>
        <dsp:cNvSpPr/>
      </dsp:nvSpPr>
      <dsp:spPr>
        <a:xfrm>
          <a:off x="9580173" y="3746949"/>
          <a:ext cx="588052" cy="588052"/>
        </a:xfrm>
        <a:prstGeom prst="downArrow">
          <a:avLst>
            <a:gd name="adj1" fmla="val 55000"/>
            <a:gd name="adj2" fmla="val 45000"/>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712485" y="3746949"/>
        <a:ext cx="323428" cy="442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FF82F-4D9E-4CD2-8383-440A8C52AA76}">
      <dsp:nvSpPr>
        <dsp:cNvPr id="0" name=""/>
        <dsp:cNvSpPr/>
      </dsp:nvSpPr>
      <dsp:spPr>
        <a:xfrm>
          <a:off x="0" y="544"/>
          <a:ext cx="977918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15B642-71A1-46FC-A341-BFA8F18ACFB7}">
      <dsp:nvSpPr>
        <dsp:cNvPr id="0" name=""/>
        <dsp:cNvSpPr/>
      </dsp:nvSpPr>
      <dsp:spPr>
        <a:xfrm>
          <a:off x="0" y="544"/>
          <a:ext cx="9779182" cy="49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data set for this model was taken from Kaggle (data repository) and it has 6644 instances. </a:t>
          </a:r>
        </a:p>
      </dsp:txBody>
      <dsp:txXfrm>
        <a:off x="0" y="544"/>
        <a:ext cx="9779182" cy="495355"/>
      </dsp:txXfrm>
    </dsp:sp>
    <dsp:sp modelId="{26639123-2F07-40E0-B9F2-F0C5E7562007}">
      <dsp:nvSpPr>
        <dsp:cNvPr id="0" name=""/>
        <dsp:cNvSpPr/>
      </dsp:nvSpPr>
      <dsp:spPr>
        <a:xfrm>
          <a:off x="0" y="495899"/>
          <a:ext cx="977918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9D20B5-642C-48D5-9CE4-013AB3864D5C}">
      <dsp:nvSpPr>
        <dsp:cNvPr id="0" name=""/>
        <dsp:cNvSpPr/>
      </dsp:nvSpPr>
      <dsp:spPr>
        <a:xfrm>
          <a:off x="0" y="495899"/>
          <a:ext cx="9779182" cy="49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 gender: gender (1=male; 2=female) </a:t>
          </a:r>
          <a:endParaRPr lang="en-US" sz="1700" kern="1200"/>
        </a:p>
      </dsp:txBody>
      <dsp:txXfrm>
        <a:off x="0" y="495899"/>
        <a:ext cx="9779182" cy="495355"/>
      </dsp:txXfrm>
    </dsp:sp>
    <dsp:sp modelId="{74A79930-1CF9-42F0-A0F5-F3AFF3CB2C6F}">
      <dsp:nvSpPr>
        <dsp:cNvPr id="0" name=""/>
        <dsp:cNvSpPr/>
      </dsp:nvSpPr>
      <dsp:spPr>
        <a:xfrm>
          <a:off x="0" y="991255"/>
          <a:ext cx="977918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A1053A-EAFB-4D02-828A-772E32D00BFE}">
      <dsp:nvSpPr>
        <dsp:cNvPr id="0" name=""/>
        <dsp:cNvSpPr/>
      </dsp:nvSpPr>
      <dsp:spPr>
        <a:xfrm>
          <a:off x="0" y="991255"/>
          <a:ext cx="9779182" cy="49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 age: age (in years) </a:t>
          </a:r>
          <a:endParaRPr lang="en-US" sz="1700" kern="1200"/>
        </a:p>
      </dsp:txBody>
      <dsp:txXfrm>
        <a:off x="0" y="991255"/>
        <a:ext cx="9779182" cy="495355"/>
      </dsp:txXfrm>
    </dsp:sp>
    <dsp:sp modelId="{E5D5F845-74CC-4C56-AD30-F93851A7AFB0}">
      <dsp:nvSpPr>
        <dsp:cNvPr id="0" name=""/>
        <dsp:cNvSpPr/>
      </dsp:nvSpPr>
      <dsp:spPr>
        <a:xfrm>
          <a:off x="0" y="1486610"/>
          <a:ext cx="977918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E9AE67-F989-4749-92F6-10DBE5358A15}">
      <dsp:nvSpPr>
        <dsp:cNvPr id="0" name=""/>
        <dsp:cNvSpPr/>
      </dsp:nvSpPr>
      <dsp:spPr>
        <a:xfrm>
          <a:off x="0" y="1486610"/>
          <a:ext cx="9779182" cy="49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 tc: Total cholesterol (in mg/dL) </a:t>
          </a:r>
        </a:p>
      </dsp:txBody>
      <dsp:txXfrm>
        <a:off x="0" y="1486610"/>
        <a:ext cx="9779182" cy="495355"/>
      </dsp:txXfrm>
    </dsp:sp>
    <dsp:sp modelId="{60019974-3F2A-42D4-9681-9E3D4FE129A8}">
      <dsp:nvSpPr>
        <dsp:cNvPr id="0" name=""/>
        <dsp:cNvSpPr/>
      </dsp:nvSpPr>
      <dsp:spPr>
        <a:xfrm>
          <a:off x="0" y="1981965"/>
          <a:ext cx="977918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B17A44-80C9-412E-9843-9B6ADE8A453D}">
      <dsp:nvSpPr>
        <dsp:cNvPr id="0" name=""/>
        <dsp:cNvSpPr/>
      </dsp:nvSpPr>
      <dsp:spPr>
        <a:xfrm>
          <a:off x="0" y="1981965"/>
          <a:ext cx="9779182" cy="49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 hdl: High-density Lipoprotein (in mg/dL) </a:t>
          </a:r>
        </a:p>
      </dsp:txBody>
      <dsp:txXfrm>
        <a:off x="0" y="1981965"/>
        <a:ext cx="9779182" cy="495355"/>
      </dsp:txXfrm>
    </dsp:sp>
    <dsp:sp modelId="{A9C80495-B079-4299-96E6-1DD764B2C8BE}">
      <dsp:nvSpPr>
        <dsp:cNvPr id="0" name=""/>
        <dsp:cNvSpPr/>
      </dsp:nvSpPr>
      <dsp:spPr>
        <a:xfrm>
          <a:off x="0" y="2477321"/>
          <a:ext cx="977918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F7CA5-786B-443D-997D-2AD9E9299A2B}">
      <dsp:nvSpPr>
        <dsp:cNvPr id="0" name=""/>
        <dsp:cNvSpPr/>
      </dsp:nvSpPr>
      <dsp:spPr>
        <a:xfrm>
          <a:off x="0" y="2477321"/>
          <a:ext cx="9779182" cy="49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 sbp: Systolic Blood Pressure (in mm) </a:t>
          </a:r>
        </a:p>
      </dsp:txBody>
      <dsp:txXfrm>
        <a:off x="0" y="2477321"/>
        <a:ext cx="9779182" cy="495355"/>
      </dsp:txXfrm>
    </dsp:sp>
    <dsp:sp modelId="{D5EF88CE-CB38-4E09-9B1C-11D7640FBEC7}">
      <dsp:nvSpPr>
        <dsp:cNvPr id="0" name=""/>
        <dsp:cNvSpPr/>
      </dsp:nvSpPr>
      <dsp:spPr>
        <a:xfrm>
          <a:off x="0" y="2972676"/>
          <a:ext cx="977918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89ED0-F508-4070-B25F-03B5E050CF35}">
      <dsp:nvSpPr>
        <dsp:cNvPr id="0" name=""/>
        <dsp:cNvSpPr/>
      </dsp:nvSpPr>
      <dsp:spPr>
        <a:xfrm>
          <a:off x="0" y="2972676"/>
          <a:ext cx="9779182" cy="49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 smoke: smoke (1=yes; 0=no) </a:t>
          </a:r>
          <a:endParaRPr lang="en-US" sz="1700" kern="1200"/>
        </a:p>
      </dsp:txBody>
      <dsp:txXfrm>
        <a:off x="0" y="2972676"/>
        <a:ext cx="9779182" cy="495355"/>
      </dsp:txXfrm>
    </dsp:sp>
    <dsp:sp modelId="{71EAF56F-8549-4FA7-9C57-EC8F00686E00}">
      <dsp:nvSpPr>
        <dsp:cNvPr id="0" name=""/>
        <dsp:cNvSpPr/>
      </dsp:nvSpPr>
      <dsp:spPr>
        <a:xfrm>
          <a:off x="0" y="3468031"/>
          <a:ext cx="977918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BC802-2AF7-44C8-BE05-4216821ABD94}">
      <dsp:nvSpPr>
        <dsp:cNvPr id="0" name=""/>
        <dsp:cNvSpPr/>
      </dsp:nvSpPr>
      <dsp:spPr>
        <a:xfrm>
          <a:off x="0" y="3468031"/>
          <a:ext cx="9779182" cy="49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 blood pressure medication: Blood Pressure Medication (1=no; 2=yes) </a:t>
          </a:r>
        </a:p>
      </dsp:txBody>
      <dsp:txXfrm>
        <a:off x="0" y="3468031"/>
        <a:ext cx="9779182" cy="495355"/>
      </dsp:txXfrm>
    </dsp:sp>
    <dsp:sp modelId="{94A75AB2-9DBE-4CBC-9B11-3CE6ACC1AC9F}">
      <dsp:nvSpPr>
        <dsp:cNvPr id="0" name=""/>
        <dsp:cNvSpPr/>
      </dsp:nvSpPr>
      <dsp:spPr>
        <a:xfrm>
          <a:off x="0" y="3963387"/>
          <a:ext cx="977918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B90F5C-A333-4633-AC62-746DEC5EBB07}">
      <dsp:nvSpPr>
        <dsp:cNvPr id="0" name=""/>
        <dsp:cNvSpPr/>
      </dsp:nvSpPr>
      <dsp:spPr>
        <a:xfrm>
          <a:off x="0" y="3963387"/>
          <a:ext cx="9779182" cy="495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 diab: diabetic type 1(1=yes; 0=no) </a:t>
          </a:r>
          <a:endParaRPr lang="en-US" sz="1700" kern="1200"/>
        </a:p>
      </dsp:txBody>
      <dsp:txXfrm>
        <a:off x="0" y="3963387"/>
        <a:ext cx="9779182" cy="4953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A9DB4-2A87-43D8-81E6-EA848073CB9E}">
      <dsp:nvSpPr>
        <dsp:cNvPr id="0" name=""/>
        <dsp:cNvSpPr/>
      </dsp:nvSpPr>
      <dsp:spPr>
        <a:xfrm>
          <a:off x="0" y="419614"/>
          <a:ext cx="10163396" cy="127413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project presently gives the result according to the pre-trained model. </a:t>
          </a:r>
        </a:p>
      </dsp:txBody>
      <dsp:txXfrm>
        <a:off x="62198" y="481812"/>
        <a:ext cx="10039000" cy="1149734"/>
      </dsp:txXfrm>
    </dsp:sp>
    <dsp:sp modelId="{847CC0CF-6443-461F-B1D1-EF5D65C43E9D}">
      <dsp:nvSpPr>
        <dsp:cNvPr id="0" name=""/>
        <dsp:cNvSpPr/>
      </dsp:nvSpPr>
      <dsp:spPr>
        <a:xfrm>
          <a:off x="0" y="1762864"/>
          <a:ext cx="10163396" cy="127413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 future the project can be made to update its model and increase the dataset size in order to gain more precision. </a:t>
          </a:r>
        </a:p>
      </dsp:txBody>
      <dsp:txXfrm>
        <a:off x="62198" y="1825062"/>
        <a:ext cx="10039000" cy="1149734"/>
      </dsp:txXfrm>
    </dsp:sp>
    <dsp:sp modelId="{B3B054B1-5240-4C73-A87E-421745F188B5}">
      <dsp:nvSpPr>
        <dsp:cNvPr id="0" name=""/>
        <dsp:cNvSpPr/>
      </dsp:nvSpPr>
      <dsp:spPr>
        <a:xfrm>
          <a:off x="0" y="3106114"/>
          <a:ext cx="10163396" cy="127413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And more ways could be found where we can integrate heart-disease-trained ML and DL models with certain multimedia for the ease of patients and doctors for a better and reliable prediction of the cause.</a:t>
          </a:r>
        </a:p>
      </dsp:txBody>
      <dsp:txXfrm>
        <a:off x="62198" y="3168312"/>
        <a:ext cx="10039000" cy="1149734"/>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5/19/2023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459A7F-2EA7-46F6-8EFC-99DF4F245F39}" type="datetimeFigureOut">
              <a:rPr lang="en-IN" smtClean="0"/>
              <a:t>19-05-2023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5BAFFE-312A-493C-AA4F-10B99A225110}" type="slidenum">
              <a:rPr lang="en-IN" smtClean="0"/>
              <a:t>‹#›</a:t>
            </a:fld>
            <a:endParaRPr lang="en-IN"/>
          </a:p>
        </p:txBody>
      </p:sp>
      <p:sp>
        <p:nvSpPr>
          <p:cNvPr id="7" name="Rectangle 6">
            <a:extLst>
              <a:ext uri="{FF2B5EF4-FFF2-40B4-BE49-F238E27FC236}">
                <a16:creationId xmlns:a16="http://schemas.microsoft.com/office/drawing/2014/main" id="{CF5DB9FE-5A96-3BEC-CAD1-5178447A4836}"/>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1EA4FE0-061E-8A8B-C931-253C5603791F}"/>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2FA854CD-3DA9-2A5E-AAE7-7F5579982C39}"/>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8">
            <a:extLst>
              <a:ext uri="{FF2B5EF4-FFF2-40B4-BE49-F238E27FC236}">
                <a16:creationId xmlns:a16="http://schemas.microsoft.com/office/drawing/2014/main" id="{D21930BF-AA2F-8328-A797-C39D49815B0B}"/>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B6000DB9-2D4D-7878-950E-6A0592F970DE}"/>
              </a:ext>
            </a:extLst>
          </p:cNvPr>
          <p:cNvGrpSpPr/>
          <p:nvPr userDrawn="1"/>
        </p:nvGrpSpPr>
        <p:grpSpPr>
          <a:xfrm>
            <a:off x="8264427" y="-3419"/>
            <a:ext cx="3927573" cy="3165022"/>
            <a:chOff x="9857014" y="13834"/>
            <a:chExt cx="2334986" cy="1881641"/>
          </a:xfrm>
        </p:grpSpPr>
        <p:sp>
          <p:nvSpPr>
            <p:cNvPr id="12" name="Freeform 14">
              <a:extLst>
                <a:ext uri="{FF2B5EF4-FFF2-40B4-BE49-F238E27FC236}">
                  <a16:creationId xmlns:a16="http://schemas.microsoft.com/office/drawing/2014/main" id="{E3756B69-4C7A-4A26-49BA-CCF7FFF2C13C}"/>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5">
              <a:extLst>
                <a:ext uri="{FF2B5EF4-FFF2-40B4-BE49-F238E27FC236}">
                  <a16:creationId xmlns:a16="http://schemas.microsoft.com/office/drawing/2014/main" id="{31D3A837-28AC-8F50-206B-C56BA783C6BF}"/>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 name="Freeform 21">
            <a:extLst>
              <a:ext uri="{FF2B5EF4-FFF2-40B4-BE49-F238E27FC236}">
                <a16:creationId xmlns:a16="http://schemas.microsoft.com/office/drawing/2014/main" id="{16813624-BDDF-0EA2-CF67-50AEE29B47D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27">
            <a:extLst>
              <a:ext uri="{FF2B5EF4-FFF2-40B4-BE49-F238E27FC236}">
                <a16:creationId xmlns:a16="http://schemas.microsoft.com/office/drawing/2014/main" id="{6401FF65-46FC-A5C8-DF7D-6CC3F817C7F7}"/>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947129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62DF68-3089-814D-8A14-C651FE91885E}" type="datetime1">
              <a:rPr lang="en-US" smtClean="0"/>
              <a:pPr/>
              <a:t>5/19/2023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7612142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62DF68-3089-814D-8A14-C651FE91885E}" type="datetime1">
              <a:rPr lang="en-US" smtClean="0"/>
              <a:pPr/>
              <a:t>5/19/2023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5974550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62DF68-3089-814D-8A14-C651FE91885E}" type="datetime1">
              <a:rPr lang="en-US" smtClean="0"/>
              <a:pPr/>
              <a:t>5/19/2023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8987128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62DF68-3089-814D-8A14-C651FE91885E}" type="datetime1">
              <a:rPr lang="en-US" smtClean="0"/>
              <a:pPr/>
              <a:t>5/19/2023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6107037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62DF68-3089-814D-8A14-C651FE91885E}" type="datetime1">
              <a:rPr lang="en-US" smtClean="0"/>
              <a:pPr/>
              <a:t>5/19/2023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0035947"/>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2DF68-3089-814D-8A14-C651FE91885E}" type="datetime1">
              <a:rPr lang="en-US" smtClean="0"/>
              <a:pPr/>
              <a:t>5/19/2023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80500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2DF68-3089-814D-8A14-C651FE91885E}" type="datetime1">
              <a:rPr lang="en-US" smtClean="0"/>
              <a:pPr/>
              <a:t>5/19/2023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96957635"/>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5/19/2023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07416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5/19/2023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3687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5/19/2023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7736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2DF68-3089-814D-8A14-C651FE91885E}" type="datetime1">
              <a:rPr lang="en-US" smtClean="0"/>
              <a:pPr/>
              <a:t>5/19/2023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70126993"/>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5/19/2023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5/19/2023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5/19/2023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592931-05C6-8543-8B6E-A8BD29BD5C2B}" type="datetime1">
              <a:rPr lang="en-US" smtClean="0"/>
              <a:pPr/>
              <a:t>5/19/2023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Rectangle 6">
            <a:extLst>
              <a:ext uri="{FF2B5EF4-FFF2-40B4-BE49-F238E27FC236}">
                <a16:creationId xmlns:a16="http://schemas.microsoft.com/office/drawing/2014/main" id="{9638C13D-5ABA-BD90-1594-67F1C0C479B3}"/>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1">
            <a:extLst>
              <a:ext uri="{FF2B5EF4-FFF2-40B4-BE49-F238E27FC236}">
                <a16:creationId xmlns:a16="http://schemas.microsoft.com/office/drawing/2014/main" id="{C50A8714-B3C2-EDBE-7739-5376BC0FD097}"/>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3">
            <a:extLst>
              <a:ext uri="{FF2B5EF4-FFF2-40B4-BE49-F238E27FC236}">
                <a16:creationId xmlns:a16="http://schemas.microsoft.com/office/drawing/2014/main" id="{D5BE854A-96E7-BF73-49D7-1C83B8E5B3B3}"/>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14">
            <a:extLst>
              <a:ext uri="{FF2B5EF4-FFF2-40B4-BE49-F238E27FC236}">
                <a16:creationId xmlns:a16="http://schemas.microsoft.com/office/drawing/2014/main" id="{657794E3-3FED-00DA-71AB-055AA62FC93B}"/>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2034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62DF68-3089-814D-8A14-C651FE91885E}" type="datetime1">
              <a:rPr lang="en-US" smtClean="0"/>
              <a:pPr/>
              <a:t>5/19/2023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5620911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2DF68-3089-814D-8A14-C651FE91885E}" type="datetime1">
              <a:rPr lang="en-US" smtClean="0"/>
              <a:pPr/>
              <a:t>5/19/2023</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24977600"/>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62DF68-3089-814D-8A14-C651FE91885E}" type="datetime1">
              <a:rPr lang="en-US" smtClean="0"/>
              <a:pPr/>
              <a:t>5/19/2023</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5262150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62DF68-3089-814D-8A14-C651FE91885E}" type="datetime1">
              <a:rPr lang="en-US" smtClean="0"/>
              <a:pPr/>
              <a:t>5/19/2023</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14998335"/>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62DF68-3089-814D-8A14-C651FE91885E}" type="datetime1">
              <a:rPr lang="en-US" smtClean="0"/>
              <a:pPr/>
              <a:t>5/19/2023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692300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
        <p:nvSpPr>
          <p:cNvPr id="5" name="Date Placeholder 4"/>
          <p:cNvSpPr>
            <a:spLocks noGrp="1"/>
          </p:cNvSpPr>
          <p:nvPr>
            <p:ph type="dt" sz="half" idx="10"/>
          </p:nvPr>
        </p:nvSpPr>
        <p:spPr/>
        <p:txBody>
          <a:bodyPr/>
          <a:lstStyle/>
          <a:p>
            <a:fld id="{B562DF68-3089-814D-8A14-C651FE91885E}" type="datetime1">
              <a:rPr lang="en-US" smtClean="0"/>
              <a:pPr/>
              <a:t>5/19/2023</a:t>
            </a:fld>
            <a:endParaRPr lang="en-US" dirty="0"/>
          </a:p>
        </p:txBody>
      </p:sp>
    </p:spTree>
    <p:extLst>
      <p:ext uri="{BB962C8B-B14F-4D97-AF65-F5344CB8AC3E}">
        <p14:creationId xmlns:p14="http://schemas.microsoft.com/office/powerpoint/2010/main" val="273955593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62DF68-3089-814D-8A14-C651FE91885E}" type="datetime1">
              <a:rPr lang="en-US" smtClean="0"/>
              <a:pPr/>
              <a:t>5/19/2023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2894690"/>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 id="2147484440" r:id="rId12"/>
    <p:sldLayoutId id="2147484441" r:id="rId13"/>
    <p:sldLayoutId id="2147484442" r:id="rId14"/>
    <p:sldLayoutId id="2147484443" r:id="rId15"/>
    <p:sldLayoutId id="2147484444" r:id="rId16"/>
    <p:sldLayoutId id="2147484445" r:id="rId17"/>
    <p:sldLayoutId id="2147484446" r:id="rId18"/>
    <p:sldLayoutId id="2147484447" r:id="rId19"/>
    <p:sldLayoutId id="2147483651" r:id="rId20"/>
    <p:sldLayoutId id="2147483654" r:id="rId21"/>
    <p:sldLayoutId id="2147483662" r:id="rId22"/>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ronitf/heart-disease-uci" TargetMode="External"/><Relationship Id="rId2" Type="http://schemas.openxmlformats.org/officeDocument/2006/relationships/hyperlink" Target="https://archive.ics.uci.edu/ml/datasets/Heart+Diseas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894324-4EB8-1A68-76E9-8A97364D8050}"/>
              </a:ext>
            </a:extLst>
          </p:cNvPr>
          <p:cNvPicPr>
            <a:picLocks noChangeAspect="1"/>
          </p:cNvPicPr>
          <p:nvPr/>
        </p:nvPicPr>
        <p:blipFill rotWithShape="1">
          <a:blip r:embed="rId2"/>
          <a:srcRect l="25756" t="9091" r="3885" b="2"/>
          <a:stretch/>
        </p:blipFill>
        <p:spPr>
          <a:xfrm>
            <a:off x="4971260" y="846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697442" y="1980142"/>
            <a:ext cx="4763558" cy="1609725"/>
          </a:xfrm>
        </p:spPr>
        <p:txBody>
          <a:bodyPr>
            <a:normAutofit/>
          </a:bodyPr>
          <a:lstStyle/>
          <a:p>
            <a:r>
              <a:rPr lang="en-US" sz="4800" b="1" dirty="0">
                <a:effectLst/>
              </a:rPr>
              <a:t>Heart Disease Risk Predictor</a:t>
            </a:r>
            <a:endParaRPr lang="en-US" sz="4800" dirty="0"/>
          </a:p>
        </p:txBody>
      </p:sp>
      <p:cxnSp>
        <p:nvCxnSpPr>
          <p:cNvPr id="14" name="Straight Connector 13">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677334" y="364380"/>
            <a:ext cx="8596668" cy="547396"/>
          </a:xfrm>
        </p:spPr>
        <p:txBody>
          <a:bodyPr>
            <a:normAutofit/>
          </a:bodyPr>
          <a:lstStyle/>
          <a:p>
            <a:r>
              <a:rPr lang="en-US" sz="2500" dirty="0"/>
              <a:t>Visual Studio Code</a:t>
            </a:r>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677334" y="893115"/>
            <a:ext cx="10645646" cy="840694"/>
          </a:xfrm>
        </p:spPr>
        <p:txBody>
          <a:bodyPr vert="horz" lIns="91440" tIns="45720" rIns="91440" bIns="45720" rtlCol="0" anchor="t">
            <a:normAutofit lnSpcReduction="10000"/>
          </a:bodyPr>
          <a:lstStyle/>
          <a:p>
            <a:pPr marL="521208" indent="-457200">
              <a:buFont typeface="Arial" panose="020B0604020202020204" pitchFamily="34" charset="0"/>
              <a:buChar char="•"/>
            </a:pPr>
            <a:r>
              <a:rPr lang="en-IN" sz="1400" dirty="0"/>
              <a:t>Visual Studio Code is a source-code editor made by Microsoft for Windows, Linux and </a:t>
            </a:r>
            <a:r>
              <a:rPr lang="en-IN" sz="1400" dirty="0" err="1"/>
              <a:t>macOS</a:t>
            </a:r>
            <a:r>
              <a:rPr lang="en-IN" sz="1400" dirty="0"/>
              <a:t>. </a:t>
            </a:r>
          </a:p>
          <a:p>
            <a:pPr marL="521208" indent="-457200">
              <a:buFont typeface="Arial" panose="020B0604020202020204" pitchFamily="34" charset="0"/>
              <a:buChar char="•"/>
            </a:pPr>
            <a:r>
              <a:rPr lang="en-IN" sz="1400" dirty="0"/>
              <a:t>Features include support for debugging, syntax highlighting, intelligent code completion, snippets, code refactoring, and embedded Git. </a:t>
            </a:r>
            <a:endParaRPr lang="en-US" sz="1400"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12"/>
          </p:nvPr>
        </p:nvSpPr>
        <p:spPr/>
        <p:txBody>
          <a:bodyPr/>
          <a:lstStyle/>
          <a:p>
            <a:fld id="{294A09A9-5501-47C1-A89A-A340965A2BE2}" type="slidenum">
              <a:rPr lang="en-US" smtClean="0"/>
              <a:pPr/>
              <a:t>10</a:t>
            </a:fld>
            <a:endParaRPr lang="en-US" dirty="0"/>
          </a:p>
        </p:txBody>
      </p:sp>
      <p:pic>
        <p:nvPicPr>
          <p:cNvPr id="6" name="Picture 10" descr="Why the Visual Studio Code team launched a snap | Snapcraft">
            <a:extLst>
              <a:ext uri="{FF2B5EF4-FFF2-40B4-BE49-F238E27FC236}">
                <a16:creationId xmlns:a16="http://schemas.microsoft.com/office/drawing/2014/main" id="{3161EBDF-61F4-A3FC-0816-1ED6BC8D98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9" t="11111" r="5750"/>
          <a:stretch/>
        </p:blipFill>
        <p:spPr bwMode="auto">
          <a:xfrm>
            <a:off x="9439612" y="557140"/>
            <a:ext cx="1344534" cy="6719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C9176A7-0962-FE34-22D6-0E3F74DEA0A4}"/>
              </a:ext>
            </a:extLst>
          </p:cNvPr>
          <p:cNvSpPr txBox="1">
            <a:spLocks/>
          </p:cNvSpPr>
          <p:nvPr/>
        </p:nvSpPr>
        <p:spPr>
          <a:xfrm>
            <a:off x="677334" y="1721782"/>
            <a:ext cx="8596668" cy="50074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Python</a:t>
            </a:r>
            <a:endParaRPr lang="en-US" sz="2500" dirty="0"/>
          </a:p>
        </p:txBody>
      </p:sp>
      <p:sp>
        <p:nvSpPr>
          <p:cNvPr id="8" name="Content Placeholder 3">
            <a:extLst>
              <a:ext uri="{FF2B5EF4-FFF2-40B4-BE49-F238E27FC236}">
                <a16:creationId xmlns:a16="http://schemas.microsoft.com/office/drawing/2014/main" id="{5C0FCB28-E264-6D0F-066B-56D1AA6EF8A1}"/>
              </a:ext>
            </a:extLst>
          </p:cNvPr>
          <p:cNvSpPr txBox="1">
            <a:spLocks/>
          </p:cNvSpPr>
          <p:nvPr/>
        </p:nvSpPr>
        <p:spPr>
          <a:xfrm>
            <a:off x="677334" y="2222525"/>
            <a:ext cx="10567813" cy="71661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521208" indent="-457200">
              <a:buFont typeface="Arial" panose="020B0604020202020204" pitchFamily="34" charset="0"/>
              <a:buChar char="•"/>
            </a:pPr>
            <a:r>
              <a:rPr lang="en-US" sz="1400" dirty="0"/>
              <a:t>Python is an interpreted, object-oriented, high-level programming language with dynamic semantics. </a:t>
            </a:r>
          </a:p>
          <a:p>
            <a:pPr marL="521208" indent="-457200">
              <a:buFont typeface="Arial" panose="020B0604020202020204" pitchFamily="34" charset="0"/>
              <a:buChar char="•"/>
            </a:pPr>
            <a:r>
              <a:rPr lang="en-US" sz="1400" dirty="0"/>
              <a:t>Python supports modules and packages, which encourages program modularity and code reuse. </a:t>
            </a:r>
          </a:p>
        </p:txBody>
      </p:sp>
      <p:sp>
        <p:nvSpPr>
          <p:cNvPr id="9" name="Title 1">
            <a:extLst>
              <a:ext uri="{FF2B5EF4-FFF2-40B4-BE49-F238E27FC236}">
                <a16:creationId xmlns:a16="http://schemas.microsoft.com/office/drawing/2014/main" id="{1A685AAF-BD1B-98E3-2B39-3ABC3C45D8B8}"/>
              </a:ext>
            </a:extLst>
          </p:cNvPr>
          <p:cNvSpPr txBox="1">
            <a:spLocks/>
          </p:cNvSpPr>
          <p:nvPr/>
        </p:nvSpPr>
        <p:spPr>
          <a:xfrm>
            <a:off x="677334" y="2982501"/>
            <a:ext cx="8596668" cy="50074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Jupyter Notebook</a:t>
            </a:r>
            <a:endParaRPr lang="en-US" sz="2500" dirty="0"/>
          </a:p>
        </p:txBody>
      </p:sp>
      <p:sp>
        <p:nvSpPr>
          <p:cNvPr id="10" name="Content Placeholder 3">
            <a:extLst>
              <a:ext uri="{FF2B5EF4-FFF2-40B4-BE49-F238E27FC236}">
                <a16:creationId xmlns:a16="http://schemas.microsoft.com/office/drawing/2014/main" id="{4F17AEF6-B64F-2D1D-9C85-AF1A6C8516DB}"/>
              </a:ext>
            </a:extLst>
          </p:cNvPr>
          <p:cNvSpPr txBox="1">
            <a:spLocks/>
          </p:cNvSpPr>
          <p:nvPr/>
        </p:nvSpPr>
        <p:spPr>
          <a:xfrm>
            <a:off x="677334" y="3526602"/>
            <a:ext cx="10260636" cy="125404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521208" indent="-457200">
              <a:buFont typeface="Arial" panose="020B0604020202020204" pitchFamily="34" charset="0"/>
              <a:buChar char="•"/>
            </a:pPr>
            <a:r>
              <a:rPr lang="en-US" sz="1400" dirty="0"/>
              <a:t>The </a:t>
            </a:r>
            <a:r>
              <a:rPr lang="en-US" sz="1400" dirty="0" err="1"/>
              <a:t>Jupyter</a:t>
            </a:r>
            <a:r>
              <a:rPr lang="en-US" sz="1400" dirty="0"/>
              <a:t> Notebook is an open-source web application that can be used to create and share documents that contain live code, equations, visualizations, and text. </a:t>
            </a:r>
          </a:p>
          <a:p>
            <a:pPr marL="521208" indent="-457200">
              <a:buFont typeface="Arial" panose="020B0604020202020204" pitchFamily="34" charset="0"/>
              <a:buChar char="•"/>
            </a:pPr>
            <a:r>
              <a:rPr lang="en-US" sz="1400" dirty="0"/>
              <a:t>Its flexible interface allows users to configure and arrange workflows in data science, scientific computing, computational journalism, and machine learning.</a:t>
            </a:r>
          </a:p>
        </p:txBody>
      </p:sp>
      <p:pic>
        <p:nvPicPr>
          <p:cNvPr id="11" name="Picture 2" descr="Project Jupyter | Home">
            <a:extLst>
              <a:ext uri="{FF2B5EF4-FFF2-40B4-BE49-F238E27FC236}">
                <a16:creationId xmlns:a16="http://schemas.microsoft.com/office/drawing/2014/main" id="{CBA01F83-B96B-40D4-9C25-9F67BA900E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44" r="26548"/>
          <a:stretch/>
        </p:blipFill>
        <p:spPr bwMode="auto">
          <a:xfrm>
            <a:off x="10841779" y="3483244"/>
            <a:ext cx="806735" cy="9166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E32FD4C4-536B-BB3E-AF2B-C49844B45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0126" y="2394711"/>
            <a:ext cx="1336919" cy="544432"/>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8F4FEBD6-6CAE-1CF2-3881-0B66C9DA91EB}"/>
              </a:ext>
            </a:extLst>
          </p:cNvPr>
          <p:cNvSpPr txBox="1">
            <a:spLocks/>
          </p:cNvSpPr>
          <p:nvPr/>
        </p:nvSpPr>
        <p:spPr>
          <a:xfrm>
            <a:off x="677334" y="4701536"/>
            <a:ext cx="8596668" cy="5194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dirty="0"/>
              <a:t>Flask</a:t>
            </a:r>
          </a:p>
        </p:txBody>
      </p:sp>
      <p:sp>
        <p:nvSpPr>
          <p:cNvPr id="15" name="Content Placeholder 3">
            <a:extLst>
              <a:ext uri="{FF2B5EF4-FFF2-40B4-BE49-F238E27FC236}">
                <a16:creationId xmlns:a16="http://schemas.microsoft.com/office/drawing/2014/main" id="{FD2C821B-057B-7AE3-FCAD-5B1C48E5BC35}"/>
              </a:ext>
            </a:extLst>
          </p:cNvPr>
          <p:cNvSpPr txBox="1">
            <a:spLocks/>
          </p:cNvSpPr>
          <p:nvPr/>
        </p:nvSpPr>
        <p:spPr>
          <a:xfrm>
            <a:off x="638417" y="5161586"/>
            <a:ext cx="10645646" cy="1139274"/>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521208" indent="-457200">
              <a:buFont typeface="Arial" panose="020B0604020202020204" pitchFamily="34" charset="0"/>
              <a:buChar char="•"/>
            </a:pPr>
            <a:r>
              <a:rPr lang="en-US" sz="1400" dirty="0"/>
              <a:t>Flask is a small and lightweight Python web framework that provides useful tools and features that make creating web applications in Python easier.</a:t>
            </a:r>
          </a:p>
          <a:p>
            <a:pPr marL="521208" indent="-457200">
              <a:buFont typeface="Arial" panose="020B0604020202020204" pitchFamily="34" charset="0"/>
              <a:buChar char="•"/>
            </a:pPr>
            <a:r>
              <a:rPr lang="en-US" sz="1400" dirty="0"/>
              <a:t>Flask uses the Jinja template engine to dynamically build HTML pages using familiar Python concepts such as variables, loops, lists, and so on. We have used these templates as part of this project.</a:t>
            </a:r>
          </a:p>
        </p:txBody>
      </p:sp>
      <p:pic>
        <p:nvPicPr>
          <p:cNvPr id="1026" name="Picture 2" descr="Flask Hello World – Vercel">
            <a:extLst>
              <a:ext uri="{FF2B5EF4-FFF2-40B4-BE49-F238E27FC236}">
                <a16:creationId xmlns:a16="http://schemas.microsoft.com/office/drawing/2014/main" id="{6B711262-B9E1-5070-6AFF-3C1CB6C21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5040" y="5262384"/>
            <a:ext cx="1171192" cy="61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209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5536734" y="609600"/>
            <a:ext cx="3737268" cy="1320800"/>
          </a:xfrm>
        </p:spPr>
        <p:txBody>
          <a:bodyPr>
            <a:normAutofit/>
          </a:bodyPr>
          <a:lstStyle/>
          <a:p>
            <a:pPr>
              <a:lnSpc>
                <a:spcPct val="90000"/>
              </a:lnSpc>
            </a:pPr>
            <a:r>
              <a:rPr lang="en-IN" sz="2800"/>
              <a:t>Libraries &amp; Module for Algorithm Development</a:t>
            </a:r>
            <a:endParaRPr lang="en-US" sz="2800" dirty="0"/>
          </a:p>
        </p:txBody>
      </p:sp>
      <p:sp>
        <p:nvSpPr>
          <p:cNvPr id="4" name="Content Placeholder 3">
            <a:extLst>
              <a:ext uri="{FF2B5EF4-FFF2-40B4-BE49-F238E27FC236}">
                <a16:creationId xmlns:a16="http://schemas.microsoft.com/office/drawing/2014/main" id="{DEE7DC3A-66C1-1821-C94E-E31E4464ED42}"/>
              </a:ext>
            </a:extLst>
          </p:cNvPr>
          <p:cNvSpPr>
            <a:spLocks noGrp="1"/>
          </p:cNvSpPr>
          <p:nvPr>
            <p:ph idx="1"/>
          </p:nvPr>
        </p:nvSpPr>
        <p:spPr>
          <a:xfrm>
            <a:off x="5209563" y="2160589"/>
            <a:ext cx="4064439" cy="3880773"/>
          </a:xfrm>
        </p:spPr>
        <p:txBody>
          <a:bodyPr vert="horz" lIns="91440" tIns="45720" rIns="91440" bIns="45720" rtlCol="0">
            <a:normAutofit/>
          </a:bodyPr>
          <a:lstStyle/>
          <a:p>
            <a:pPr marL="0" indent="0">
              <a:lnSpc>
                <a:spcPct val="90000"/>
              </a:lnSpc>
              <a:buNone/>
            </a:pPr>
            <a:endParaRPr lang="en-US" dirty="0"/>
          </a:p>
          <a:p>
            <a:pPr marL="514350" indent="-514350">
              <a:lnSpc>
                <a:spcPct val="90000"/>
              </a:lnSpc>
              <a:buFont typeface="Arial" panose="020B0604020202020204" pitchFamily="34" charset="0"/>
              <a:buChar char="•"/>
            </a:pPr>
            <a:r>
              <a:rPr lang="en-US" dirty="0"/>
              <a:t>Flask==2.0.3</a:t>
            </a:r>
          </a:p>
          <a:p>
            <a:pPr marL="514350" indent="-514350">
              <a:lnSpc>
                <a:spcPct val="90000"/>
              </a:lnSpc>
              <a:buFont typeface="Arial" panose="020B0604020202020204" pitchFamily="34" charset="0"/>
              <a:buChar char="•"/>
            </a:pPr>
            <a:r>
              <a:rPr lang="en-US" dirty="0"/>
              <a:t>pandas==1.4.1</a:t>
            </a:r>
          </a:p>
          <a:p>
            <a:pPr marL="514350" indent="-514350">
              <a:lnSpc>
                <a:spcPct val="90000"/>
              </a:lnSpc>
              <a:buFont typeface="Arial" panose="020B0604020202020204" pitchFamily="34" charset="0"/>
              <a:buChar char="•"/>
            </a:pPr>
            <a:r>
              <a:rPr lang="en-US" dirty="0" err="1"/>
              <a:t>joblib</a:t>
            </a:r>
            <a:r>
              <a:rPr lang="en-US" dirty="0"/>
              <a:t>==1.1.0</a:t>
            </a:r>
          </a:p>
          <a:p>
            <a:pPr marL="514350" indent="-514350">
              <a:lnSpc>
                <a:spcPct val="90000"/>
              </a:lnSpc>
              <a:buFont typeface="Arial" panose="020B0604020202020204" pitchFamily="34" charset="0"/>
              <a:buChar char="•"/>
            </a:pPr>
            <a:r>
              <a:rPr lang="en-US" dirty="0" err="1"/>
              <a:t>jupyter</a:t>
            </a:r>
            <a:r>
              <a:rPr lang="en-US" dirty="0"/>
              <a:t>-client==7.1.2</a:t>
            </a:r>
          </a:p>
          <a:p>
            <a:pPr marL="514350" indent="-514350">
              <a:lnSpc>
                <a:spcPct val="90000"/>
              </a:lnSpc>
              <a:buFont typeface="Arial" panose="020B0604020202020204" pitchFamily="34" charset="0"/>
              <a:buChar char="•"/>
            </a:pPr>
            <a:r>
              <a:rPr lang="en-US" dirty="0" err="1"/>
              <a:t>numpy</a:t>
            </a:r>
            <a:r>
              <a:rPr lang="en-US" dirty="0"/>
              <a:t>==1.22.3</a:t>
            </a:r>
          </a:p>
          <a:p>
            <a:pPr marL="514350" indent="-514350">
              <a:lnSpc>
                <a:spcPct val="90000"/>
              </a:lnSpc>
              <a:buFont typeface="Arial" panose="020B0604020202020204" pitchFamily="34" charset="0"/>
              <a:buChar char="•"/>
            </a:pPr>
            <a:r>
              <a:rPr lang="en-US" dirty="0" err="1"/>
              <a:t>sklearn</a:t>
            </a:r>
            <a:r>
              <a:rPr lang="en-US" dirty="0"/>
              <a:t>==0.0</a:t>
            </a:r>
          </a:p>
          <a:p>
            <a:pPr marL="514350" indent="-514350">
              <a:lnSpc>
                <a:spcPct val="90000"/>
              </a:lnSpc>
              <a:buFont typeface="Arial" panose="020B0604020202020204" pitchFamily="34" charset="0"/>
              <a:buChar char="•"/>
            </a:pPr>
            <a:r>
              <a:rPr lang="en-US" dirty="0"/>
              <a:t>scikit-learn==1.0.2</a:t>
            </a:r>
          </a:p>
          <a:p>
            <a:pPr marL="514350" indent="-514350">
              <a:lnSpc>
                <a:spcPct val="90000"/>
              </a:lnSpc>
              <a:buFont typeface="Arial" panose="020B0604020202020204" pitchFamily="34" charset="0"/>
              <a:buChar char="•"/>
            </a:pPr>
            <a:r>
              <a:rPr lang="en-US" dirty="0"/>
              <a:t>matplotlib-inline==0.1.3</a:t>
            </a:r>
          </a:p>
          <a:p>
            <a:pPr marL="514350" indent="-514350">
              <a:lnSpc>
                <a:spcPct val="90000"/>
              </a:lnSpc>
              <a:buFont typeface="Arial" panose="020B0604020202020204" pitchFamily="34" charset="0"/>
              <a:buChar char="•"/>
            </a:pPr>
            <a:r>
              <a:rPr lang="en-US" dirty="0" err="1"/>
              <a:t>pickleshare</a:t>
            </a:r>
            <a:r>
              <a:rPr lang="en-US" dirty="0"/>
              <a:t>==0.7.5</a:t>
            </a:r>
          </a:p>
          <a:p>
            <a:pPr marL="514350" indent="-514350">
              <a:lnSpc>
                <a:spcPct val="90000"/>
              </a:lnSpc>
              <a:buFont typeface="Arial" panose="020B0604020202020204" pitchFamily="34" charset="0"/>
              <a:buChar char="•"/>
            </a:pPr>
            <a:endParaRPr lang="en-US" dirty="0"/>
          </a:p>
          <a:p>
            <a:pPr marL="514350" indent="-514350">
              <a:lnSpc>
                <a:spcPct val="90000"/>
              </a:lnSpc>
              <a:buFont typeface="Arial" panose="020B0604020202020204" pitchFamily="34" charset="0"/>
              <a:buChar char="•"/>
            </a:pPr>
            <a:endParaRPr lang="en-US" dirty="0"/>
          </a:p>
          <a:p>
            <a:pPr marL="514350" indent="-514350">
              <a:lnSpc>
                <a:spcPct val="90000"/>
              </a:lnSpc>
              <a:buFont typeface="Arial" panose="020B0604020202020204" pitchFamily="34" charset="0"/>
              <a:buChar char="•"/>
            </a:pPr>
            <a:endParaRPr lang="en-US" dirty="0"/>
          </a:p>
          <a:p>
            <a:pPr marL="514350" indent="-514350">
              <a:lnSpc>
                <a:spcPct val="90000"/>
              </a:lnSpc>
              <a:buFont typeface="Arial" panose="020B0604020202020204" pitchFamily="34" charset="0"/>
              <a:buChar char="•"/>
            </a:pPr>
            <a:endParaRPr lang="en-US" dirty="0"/>
          </a:p>
          <a:p>
            <a:pPr marL="514350" indent="-514350">
              <a:lnSpc>
                <a:spcPct val="90000"/>
              </a:lnSpc>
              <a:buFont typeface="Arial" panose="020B0604020202020204" pitchFamily="34" charset="0"/>
              <a:buChar char="•"/>
            </a:pPr>
            <a:endParaRPr lang="en-US" dirty="0"/>
          </a:p>
          <a:p>
            <a:pPr marL="514350" indent="-514350">
              <a:lnSpc>
                <a:spcPct val="90000"/>
              </a:lnSpc>
              <a:buFont typeface="Arial" panose="020B0604020202020204" pitchFamily="34" charset="0"/>
              <a:buChar char="•"/>
            </a:pPr>
            <a:endParaRPr lang="en-US" dirty="0"/>
          </a:p>
          <a:p>
            <a:pPr marL="514350" indent="-514350">
              <a:lnSpc>
                <a:spcPct val="90000"/>
              </a:lnSpc>
              <a:buFont typeface="Arial" panose="020B0604020202020204" pitchFamily="34" charset="0"/>
              <a:buChar char="•"/>
            </a:pPr>
            <a:endParaRPr lang="en-US" dirty="0"/>
          </a:p>
          <a:p>
            <a:pPr marL="514350" indent="-514350">
              <a:lnSpc>
                <a:spcPct val="90000"/>
              </a:lnSpc>
              <a:buFont typeface="Arial" panose="020B0604020202020204" pitchFamily="34" charset="0"/>
              <a:buChar char="•"/>
            </a:pPr>
            <a:endParaRPr lang="en-US" dirty="0"/>
          </a:p>
          <a:p>
            <a:pPr marL="514350" indent="-514350">
              <a:lnSpc>
                <a:spcPct val="90000"/>
              </a:lnSpc>
              <a:buFont typeface="Arial" panose="020B0604020202020204" pitchFamily="34" charset="0"/>
              <a:buChar char="•"/>
            </a:pPr>
            <a:endParaRPr lang="en-US" dirty="0"/>
          </a:p>
          <a:p>
            <a:pPr marL="514350" indent="-514350">
              <a:lnSpc>
                <a:spcPct val="90000"/>
              </a:lnSpc>
              <a:buFont typeface="Arial" panose="020B0604020202020204" pitchFamily="34" charset="0"/>
              <a:buChar char="•"/>
            </a:pPr>
            <a:endParaRPr lang="en-US" dirty="0"/>
          </a:p>
        </p:txBody>
      </p:sp>
      <p:pic>
        <p:nvPicPr>
          <p:cNvPr id="23" name="Picture 15" descr="Close-up of a calculator keypad">
            <a:extLst>
              <a:ext uri="{FF2B5EF4-FFF2-40B4-BE49-F238E27FC236}">
                <a16:creationId xmlns:a16="http://schemas.microsoft.com/office/drawing/2014/main" id="{FC7672D7-85D6-DA40-35B9-2532EA72C772}"/>
              </a:ext>
            </a:extLst>
          </p:cNvPr>
          <p:cNvPicPr>
            <a:picLocks noChangeAspect="1"/>
          </p:cNvPicPr>
          <p:nvPr/>
        </p:nvPicPr>
        <p:blipFill rotWithShape="1">
          <a:blip r:embed="rId2"/>
          <a:srcRect l="20624" r="27259"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1" name="Isosceles Triangle 4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12"/>
          </p:nvPr>
        </p:nvSpPr>
        <p:spPr>
          <a:xfrm>
            <a:off x="8841996" y="6041362"/>
            <a:ext cx="432006" cy="365125"/>
          </a:xfrm>
        </p:spPr>
        <p:txBody>
          <a:bodyPr>
            <a:normAutofit/>
          </a:bodyPr>
          <a:lstStyle/>
          <a:p>
            <a:pPr>
              <a:spcAft>
                <a:spcPts val="600"/>
              </a:spcAft>
            </a:pPr>
            <a:fld id="{294A09A9-5501-47C1-A89A-A340965A2BE2}" type="slidenum">
              <a:rPr lang="en-US"/>
              <a:pPr>
                <a:spcAft>
                  <a:spcPts val="600"/>
                </a:spcAft>
              </a:pPr>
              <a:t>11</a:t>
            </a:fld>
            <a:endParaRPr lang="en-US"/>
          </a:p>
        </p:txBody>
      </p:sp>
      <p:sp>
        <p:nvSpPr>
          <p:cNvPr id="9" name="Content Placeholder 3">
            <a:extLst>
              <a:ext uri="{FF2B5EF4-FFF2-40B4-BE49-F238E27FC236}">
                <a16:creationId xmlns:a16="http://schemas.microsoft.com/office/drawing/2014/main" id="{7792E704-D715-DB08-9AFD-D96D01B372F9}"/>
              </a:ext>
            </a:extLst>
          </p:cNvPr>
          <p:cNvSpPr txBox="1">
            <a:spLocks/>
          </p:cNvSpPr>
          <p:nvPr/>
        </p:nvSpPr>
        <p:spPr>
          <a:xfrm>
            <a:off x="2391197" y="6090249"/>
            <a:ext cx="2155817" cy="117319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800" dirty="0"/>
          </a:p>
        </p:txBody>
      </p:sp>
      <p:sp>
        <p:nvSpPr>
          <p:cNvPr id="10" name="Content Placeholder 3">
            <a:extLst>
              <a:ext uri="{FF2B5EF4-FFF2-40B4-BE49-F238E27FC236}">
                <a16:creationId xmlns:a16="http://schemas.microsoft.com/office/drawing/2014/main" id="{55D2F69C-0598-1CE2-279A-CD20E47438A1}"/>
              </a:ext>
            </a:extLst>
          </p:cNvPr>
          <p:cNvSpPr txBox="1">
            <a:spLocks/>
          </p:cNvSpPr>
          <p:nvPr/>
        </p:nvSpPr>
        <p:spPr>
          <a:xfrm>
            <a:off x="6878967" y="4789068"/>
            <a:ext cx="2155817"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700" dirty="0"/>
          </a:p>
        </p:txBody>
      </p:sp>
      <p:sp>
        <p:nvSpPr>
          <p:cNvPr id="11" name="Content Placeholder 3">
            <a:extLst>
              <a:ext uri="{FF2B5EF4-FFF2-40B4-BE49-F238E27FC236}">
                <a16:creationId xmlns:a16="http://schemas.microsoft.com/office/drawing/2014/main" id="{EE2DE1A7-C933-8675-D8FB-06C77421F5FD}"/>
              </a:ext>
            </a:extLst>
          </p:cNvPr>
          <p:cNvSpPr txBox="1">
            <a:spLocks/>
          </p:cNvSpPr>
          <p:nvPr/>
        </p:nvSpPr>
        <p:spPr>
          <a:xfrm>
            <a:off x="5652268" y="4408068"/>
            <a:ext cx="2155817"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endParaRPr lang="en-US" sz="1700" dirty="0"/>
          </a:p>
        </p:txBody>
      </p:sp>
      <p:sp>
        <p:nvSpPr>
          <p:cNvPr id="12" name="Content Placeholder 3">
            <a:extLst>
              <a:ext uri="{FF2B5EF4-FFF2-40B4-BE49-F238E27FC236}">
                <a16:creationId xmlns:a16="http://schemas.microsoft.com/office/drawing/2014/main" id="{E485177B-630A-3B88-37A4-50F82CF11BBC}"/>
              </a:ext>
            </a:extLst>
          </p:cNvPr>
          <p:cNvSpPr txBox="1">
            <a:spLocks/>
          </p:cNvSpPr>
          <p:nvPr/>
        </p:nvSpPr>
        <p:spPr>
          <a:xfrm>
            <a:off x="3398809" y="1706563"/>
            <a:ext cx="2791422"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Content Placeholder 3">
            <a:extLst>
              <a:ext uri="{FF2B5EF4-FFF2-40B4-BE49-F238E27FC236}">
                <a16:creationId xmlns:a16="http://schemas.microsoft.com/office/drawing/2014/main" id="{6822E5DD-8AEA-01DE-75A7-976092912481}"/>
              </a:ext>
            </a:extLst>
          </p:cNvPr>
          <p:cNvSpPr txBox="1">
            <a:spLocks/>
          </p:cNvSpPr>
          <p:nvPr/>
        </p:nvSpPr>
        <p:spPr>
          <a:xfrm>
            <a:off x="6190232" y="1706563"/>
            <a:ext cx="2844552"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4" name="Content Placeholder 3">
            <a:extLst>
              <a:ext uri="{FF2B5EF4-FFF2-40B4-BE49-F238E27FC236}">
                <a16:creationId xmlns:a16="http://schemas.microsoft.com/office/drawing/2014/main" id="{CF479B2D-CC32-6787-2740-B7CED2004AC8}"/>
              </a:ext>
            </a:extLst>
          </p:cNvPr>
          <p:cNvSpPr txBox="1">
            <a:spLocks/>
          </p:cNvSpPr>
          <p:nvPr/>
        </p:nvSpPr>
        <p:spPr>
          <a:xfrm>
            <a:off x="8867954" y="1706563"/>
            <a:ext cx="3183975" cy="413786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1527386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p:txBody>
          <a:bodyPr>
            <a:normAutofit/>
          </a:bodyPr>
          <a:lstStyle/>
          <a:p>
            <a:r>
              <a:rPr lang="en-US" dirty="0"/>
              <a:t>STEPS FOR RISK PREDICTION</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12"/>
          </p:nvPr>
        </p:nvSpPr>
        <p:spPr/>
        <p:txBody>
          <a:bodyPr/>
          <a:lstStyle/>
          <a:p>
            <a:fld id="{294A09A9-5501-47C1-A89A-A340965A2BE2}" type="slidenum">
              <a:rPr lang="en-US" smtClean="0"/>
              <a:pPr/>
              <a:t>12</a:t>
            </a:fld>
            <a:endParaRPr lang="en-US" dirty="0"/>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3049439604"/>
              </p:ext>
            </p:extLst>
          </p:nvPr>
        </p:nvGraphicFramePr>
        <p:xfrm>
          <a:off x="221507" y="2114550"/>
          <a:ext cx="1070366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5" name="Arrow: Right 4">
            <a:extLst>
              <a:ext uri="{FF2B5EF4-FFF2-40B4-BE49-F238E27FC236}">
                <a16:creationId xmlns:a16="http://schemas.microsoft.com/office/drawing/2014/main" id="{E0A03CFA-788C-33F2-AB60-99FAD05F2686}"/>
              </a:ext>
            </a:extLst>
          </p:cNvPr>
          <p:cNvSpPr/>
          <p:nvPr/>
        </p:nvSpPr>
        <p:spPr>
          <a:xfrm>
            <a:off x="2693903" y="2755490"/>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C5652C36-A048-9A56-95B2-819A1705B41C}"/>
              </a:ext>
            </a:extLst>
          </p:cNvPr>
          <p:cNvSpPr/>
          <p:nvPr/>
        </p:nvSpPr>
        <p:spPr>
          <a:xfrm>
            <a:off x="4682361" y="2755490"/>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A8606F37-9903-DB63-27A3-4946913BD3DC}"/>
              </a:ext>
            </a:extLst>
          </p:cNvPr>
          <p:cNvSpPr/>
          <p:nvPr/>
        </p:nvSpPr>
        <p:spPr>
          <a:xfrm>
            <a:off x="6612649" y="2735492"/>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7C0DD2F5-3191-FF76-1DE2-6ABBA232820B}"/>
              </a:ext>
            </a:extLst>
          </p:cNvPr>
          <p:cNvSpPr/>
          <p:nvPr/>
        </p:nvSpPr>
        <p:spPr>
          <a:xfrm>
            <a:off x="8521389" y="2741361"/>
            <a:ext cx="97840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0209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44">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46543" y="341102"/>
            <a:ext cx="10197494" cy="723900"/>
          </a:xfrm>
        </p:spPr>
        <p:txBody>
          <a:bodyPr>
            <a:normAutofit/>
          </a:bodyPr>
          <a:lstStyle/>
          <a:p>
            <a:r>
              <a:rPr lang="en-US" dirty="0"/>
              <a:t>Frontend Working and Building</a:t>
            </a:r>
            <a:endParaRPr lang="en-IN" dirty="0"/>
          </a:p>
        </p:txBody>
      </p:sp>
      <p:sp>
        <p:nvSpPr>
          <p:cNvPr id="61" name="Isosceles Triangle 46">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9894532" y="6182876"/>
            <a:ext cx="683339" cy="365125"/>
          </a:xfrm>
        </p:spPr>
        <p:txBody>
          <a:bodyPr>
            <a:normAutofit/>
          </a:bodyPr>
          <a:lstStyle/>
          <a:p>
            <a:pPr>
              <a:spcAft>
                <a:spcPts val="600"/>
              </a:spcAft>
            </a:pPr>
            <a:fld id="{294A09A9-5501-47C1-A89A-A340965A2BE2}" type="slidenum">
              <a:rPr lang="en-US"/>
              <a:pPr>
                <a:spcAft>
                  <a:spcPts val="600"/>
                </a:spcAft>
              </a:pPr>
              <a:t>13</a:t>
            </a:fld>
            <a:endParaRPr lang="en-US"/>
          </a:p>
        </p:txBody>
      </p:sp>
      <p:sp>
        <p:nvSpPr>
          <p:cNvPr id="49" name="Isosceles Triangle 48">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8" name="Content Placeholder 2">
            <a:extLst>
              <a:ext uri="{FF2B5EF4-FFF2-40B4-BE49-F238E27FC236}">
                <a16:creationId xmlns:a16="http://schemas.microsoft.com/office/drawing/2014/main" id="{4C578461-4285-1D72-E025-03A98E1AE6C7}"/>
              </a:ext>
            </a:extLst>
          </p:cNvPr>
          <p:cNvGraphicFramePr>
            <a:graphicFrameLocks noGrp="1"/>
          </p:cNvGraphicFramePr>
          <p:nvPr>
            <p:ph idx="1"/>
            <p:extLst>
              <p:ext uri="{D42A27DB-BD31-4B8C-83A1-F6EECF244321}">
                <p14:modId xmlns:p14="http://schemas.microsoft.com/office/powerpoint/2010/main" val="3684465370"/>
              </p:ext>
            </p:extLst>
          </p:nvPr>
        </p:nvGraphicFramePr>
        <p:xfrm>
          <a:off x="1051006" y="1222310"/>
          <a:ext cx="10788569" cy="5026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761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4997309" y="609600"/>
            <a:ext cx="4276692" cy="1320800"/>
          </a:xfrm>
        </p:spPr>
        <p:txBody>
          <a:bodyPr anchor="ctr">
            <a:normAutofit/>
          </a:bodyPr>
          <a:lstStyle/>
          <a:p>
            <a:r>
              <a:rPr lang="en-US" dirty="0"/>
              <a:t>Backend Working and Building</a:t>
            </a:r>
            <a:endParaRPr lang="en-IN" dirty="0"/>
          </a:p>
        </p:txBody>
      </p:sp>
      <p:pic>
        <p:nvPicPr>
          <p:cNvPr id="8" name="Picture 7" descr="Graphical user interface, application&#10;&#10;Description automatically generated">
            <a:extLst>
              <a:ext uri="{FF2B5EF4-FFF2-40B4-BE49-F238E27FC236}">
                <a16:creationId xmlns:a16="http://schemas.microsoft.com/office/drawing/2014/main" id="{5E8DB575-F2BE-6C90-1BC2-401D35BE2C4D}"/>
              </a:ext>
            </a:extLst>
          </p:cNvPr>
          <p:cNvPicPr>
            <a:picLocks noChangeAspect="1"/>
          </p:cNvPicPr>
          <p:nvPr/>
        </p:nvPicPr>
        <p:blipFill rotWithShape="1">
          <a:blip r:embed="rId2"/>
          <a:srcRect l="8141" t="3050" r="11355" b="5406"/>
          <a:stretch/>
        </p:blipFill>
        <p:spPr>
          <a:xfrm>
            <a:off x="803878" y="2156279"/>
            <a:ext cx="3861905" cy="2382394"/>
          </a:xfrm>
          <a:prstGeom prst="rect">
            <a:avLst/>
          </a:prstGeom>
        </p:spPr>
      </p:pic>
      <p:sp>
        <p:nvSpPr>
          <p:cNvPr id="3" name="Content Placeholder 2"/>
          <p:cNvSpPr>
            <a:spLocks noGrp="1"/>
          </p:cNvSpPr>
          <p:nvPr>
            <p:ph idx="1"/>
          </p:nvPr>
        </p:nvSpPr>
        <p:spPr>
          <a:xfrm>
            <a:off x="4985823" y="2160589"/>
            <a:ext cx="4285176" cy="3768573"/>
          </a:xfrm>
        </p:spPr>
        <p:txBody>
          <a:bodyPr>
            <a:normAutofit/>
          </a:bodyPr>
          <a:lstStyle/>
          <a:p>
            <a:pPr marL="342900" indent="-342900">
              <a:lnSpc>
                <a:spcPct val="90000"/>
              </a:lnSpc>
              <a:buFont typeface="Arial" panose="020B0604020202020204" pitchFamily="34" charset="0"/>
              <a:buChar char="•"/>
            </a:pPr>
            <a:r>
              <a:rPr lang="en-US" sz="1500"/>
              <a:t>In the backend we have used flask(a framework of python) for deploying the machine learning model and processing that data and used two algorithms-linear regression and </a:t>
            </a:r>
            <a:r>
              <a:rPr lang="en-IN" sz="1500"/>
              <a:t>multivariable polynomial regression. </a:t>
            </a:r>
          </a:p>
          <a:p>
            <a:pPr marL="342900" indent="-342900">
              <a:lnSpc>
                <a:spcPct val="90000"/>
              </a:lnSpc>
              <a:buFont typeface="Arial" panose="020B0604020202020204" pitchFamily="34" charset="0"/>
              <a:buChar char="•"/>
            </a:pPr>
            <a:r>
              <a:rPr lang="en-US" sz="1500"/>
              <a:t>The machine learning model was trained using the available data set using the linear regression and multivariable polynomial regression one by one.</a:t>
            </a:r>
          </a:p>
          <a:p>
            <a:pPr marL="342900" indent="-342900">
              <a:lnSpc>
                <a:spcPct val="90000"/>
              </a:lnSpc>
              <a:buFont typeface="Arial" panose="020B0604020202020204" pitchFamily="34" charset="0"/>
              <a:buChar char="•"/>
            </a:pPr>
            <a:r>
              <a:rPr lang="en-US" sz="1500"/>
              <a:t>Many libraries of python was used/imported for doing this like matplotlib for data visulaization , numpy for performing array operations, pandas, sklearn .</a:t>
            </a:r>
          </a:p>
        </p:txBody>
      </p:sp>
      <p:sp>
        <p:nvSpPr>
          <p:cNvPr id="6" name="Slide Number Placeholder 5"/>
          <p:cNvSpPr>
            <a:spLocks noGrp="1"/>
          </p:cNvSpPr>
          <p:nvPr>
            <p:ph type="sldNum" sz="quarter" idx="12"/>
          </p:nvPr>
        </p:nvSpPr>
        <p:spPr>
          <a:xfrm>
            <a:off x="8590663" y="6041362"/>
            <a:ext cx="683339" cy="365125"/>
          </a:xfrm>
        </p:spPr>
        <p:txBody>
          <a:bodyPr>
            <a:normAutofit/>
          </a:bodyPr>
          <a:lstStyle/>
          <a:p>
            <a:pPr>
              <a:spcAft>
                <a:spcPts val="600"/>
              </a:spcAft>
            </a:pPr>
            <a:fld id="{294A09A9-5501-47C1-A89A-A340965A2BE2}" type="slidenum">
              <a:rPr lang="en-US"/>
              <a:pPr>
                <a:spcAft>
                  <a:spcPts val="600"/>
                </a:spcAft>
              </a:pPr>
              <a:t>14</a:t>
            </a:fld>
            <a:endParaRPr lang="en-US"/>
          </a:p>
        </p:txBody>
      </p:sp>
    </p:spTree>
    <p:extLst>
      <p:ext uri="{BB962C8B-B14F-4D97-AF65-F5344CB8AC3E}">
        <p14:creationId xmlns:p14="http://schemas.microsoft.com/office/powerpoint/2010/main" val="1552916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DATASET AND FEATURES </a:t>
            </a:r>
            <a:endParaRPr lang="en-IN" dirty="0"/>
          </a:p>
        </p:txBody>
      </p:sp>
      <p:graphicFrame>
        <p:nvGraphicFramePr>
          <p:cNvPr id="8" name="Content Placeholder 2">
            <a:extLst>
              <a:ext uri="{FF2B5EF4-FFF2-40B4-BE49-F238E27FC236}">
                <a16:creationId xmlns:a16="http://schemas.microsoft.com/office/drawing/2014/main" id="{8BFCAAC0-A3BD-B9F8-477E-B8315595A5F8}"/>
              </a:ext>
            </a:extLst>
          </p:cNvPr>
          <p:cNvGraphicFramePr>
            <a:graphicFrameLocks noGrp="1"/>
          </p:cNvGraphicFramePr>
          <p:nvPr>
            <p:ph idx="1"/>
          </p:nvPr>
        </p:nvGraphicFramePr>
        <p:xfrm>
          <a:off x="1167492" y="1897063"/>
          <a:ext cx="9779182" cy="4459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p:cNvSpPr>
            <a:spLocks noGrp="1"/>
          </p:cNvSpPr>
          <p:nvPr>
            <p:ph type="sldNum" sz="quarter" idx="12"/>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126295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3"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72118" y="511267"/>
            <a:ext cx="8288032" cy="736935"/>
          </a:xfrm>
        </p:spPr>
        <p:txBody>
          <a:bodyPr vert="horz" lIns="91440" tIns="45720" rIns="91440" bIns="45720" rtlCol="0" anchor="b">
            <a:normAutofit/>
          </a:bodyPr>
          <a:lstStyle/>
          <a:p>
            <a:pPr>
              <a:lnSpc>
                <a:spcPct val="90000"/>
              </a:lnSpc>
            </a:pPr>
            <a:r>
              <a:rPr lang="en-US" sz="4100" dirty="0"/>
              <a:t>Website Homepage User Interface </a:t>
            </a:r>
          </a:p>
        </p:txBody>
      </p:sp>
      <p:pic>
        <p:nvPicPr>
          <p:cNvPr id="6" name="Picture 5">
            <a:extLst>
              <a:ext uri="{FF2B5EF4-FFF2-40B4-BE49-F238E27FC236}">
                <a16:creationId xmlns:a16="http://schemas.microsoft.com/office/drawing/2014/main" id="{90BF4A19-E41C-0068-9460-EB3A94DD8941}"/>
              </a:ext>
            </a:extLst>
          </p:cNvPr>
          <p:cNvPicPr>
            <a:picLocks noChangeAspect="1"/>
          </p:cNvPicPr>
          <p:nvPr/>
        </p:nvPicPr>
        <p:blipFill rotWithShape="1">
          <a:blip r:embed="rId2"/>
          <a:srcRect b="10946"/>
          <a:stretch/>
        </p:blipFill>
        <p:spPr>
          <a:xfrm>
            <a:off x="647314" y="1670893"/>
            <a:ext cx="9914852" cy="4784550"/>
          </a:xfrm>
          <a:prstGeom prst="rect">
            <a:avLst/>
          </a:prstGeom>
        </p:spPr>
      </p:pic>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12"/>
          </p:nvPr>
        </p:nvSpPr>
        <p:spPr>
          <a:xfrm>
            <a:off x="8542023" y="6352651"/>
            <a:ext cx="683339"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16</a:t>
            </a:fld>
            <a:endParaRPr lang="en-US"/>
          </a:p>
        </p:txBody>
      </p:sp>
    </p:spTree>
    <p:extLst>
      <p:ext uri="{BB962C8B-B14F-4D97-AF65-F5344CB8AC3E}">
        <p14:creationId xmlns:p14="http://schemas.microsoft.com/office/powerpoint/2010/main" val="371470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513323" y="186516"/>
            <a:ext cx="9779183" cy="765786"/>
          </a:xfrm>
        </p:spPr>
        <p:txBody>
          <a:bodyPr/>
          <a:lstStyle/>
          <a:p>
            <a:r>
              <a:rPr lang="en-US" dirty="0"/>
              <a:t>Website Patient Details UI</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lstStyle/>
          <a:p>
            <a:fld id="{294A09A9-5501-47C1-A89A-A340965A2BE2}" type="slidenum">
              <a:rPr lang="en-US" smtClean="0"/>
              <a:pPr/>
              <a:t>17</a:t>
            </a:fld>
            <a:endParaRPr lang="en-US" dirty="0"/>
          </a:p>
        </p:txBody>
      </p:sp>
      <p:pic>
        <p:nvPicPr>
          <p:cNvPr id="10" name="Picture 9">
            <a:extLst>
              <a:ext uri="{FF2B5EF4-FFF2-40B4-BE49-F238E27FC236}">
                <a16:creationId xmlns:a16="http://schemas.microsoft.com/office/drawing/2014/main" id="{7FBBB118-B3F0-64D5-E210-EF072973B50C}"/>
              </a:ext>
            </a:extLst>
          </p:cNvPr>
          <p:cNvPicPr>
            <a:picLocks noChangeAspect="1"/>
          </p:cNvPicPr>
          <p:nvPr/>
        </p:nvPicPr>
        <p:blipFill>
          <a:blip r:embed="rId2"/>
          <a:stretch>
            <a:fillRect/>
          </a:stretch>
        </p:blipFill>
        <p:spPr>
          <a:xfrm>
            <a:off x="473066" y="1343608"/>
            <a:ext cx="10187533" cy="5012742"/>
          </a:xfrm>
          <a:prstGeom prst="rect">
            <a:avLst/>
          </a:prstGeom>
        </p:spPr>
      </p:pic>
    </p:spTree>
    <p:extLst>
      <p:ext uri="{BB962C8B-B14F-4D97-AF65-F5344CB8AC3E}">
        <p14:creationId xmlns:p14="http://schemas.microsoft.com/office/powerpoint/2010/main" val="1499339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492125"/>
            <a:ext cx="9779183" cy="849313"/>
          </a:xfrm>
        </p:spPr>
        <p:txBody>
          <a:bodyPr/>
          <a:lstStyle/>
          <a:p>
            <a:r>
              <a:rPr lang="en-US" dirty="0"/>
              <a:t>Website Patient Result UI</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mtClean="0"/>
              <a:pPr/>
              <a:t>18</a:t>
            </a:fld>
            <a:endParaRPr lang="en-US" dirty="0"/>
          </a:p>
        </p:txBody>
      </p:sp>
      <p:pic>
        <p:nvPicPr>
          <p:cNvPr id="6" name="Picture 5">
            <a:extLst>
              <a:ext uri="{FF2B5EF4-FFF2-40B4-BE49-F238E27FC236}">
                <a16:creationId xmlns:a16="http://schemas.microsoft.com/office/drawing/2014/main" id="{F711684D-62A9-970D-BA21-14750C997D36}"/>
              </a:ext>
            </a:extLst>
          </p:cNvPr>
          <p:cNvPicPr>
            <a:picLocks noChangeAspect="1"/>
          </p:cNvPicPr>
          <p:nvPr/>
        </p:nvPicPr>
        <p:blipFill>
          <a:blip r:embed="rId2"/>
          <a:stretch>
            <a:fillRect/>
          </a:stretch>
        </p:blipFill>
        <p:spPr>
          <a:xfrm>
            <a:off x="881742" y="1452563"/>
            <a:ext cx="9779182" cy="5086349"/>
          </a:xfrm>
          <a:prstGeom prst="rect">
            <a:avLst/>
          </a:prstGeom>
        </p:spPr>
      </p:pic>
    </p:spTree>
    <p:extLst>
      <p:ext uri="{BB962C8B-B14F-4D97-AF65-F5344CB8AC3E}">
        <p14:creationId xmlns:p14="http://schemas.microsoft.com/office/powerpoint/2010/main" val="4191767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643467" y="816638"/>
            <a:ext cx="3367359" cy="5224724"/>
          </a:xfrm>
        </p:spPr>
        <p:txBody>
          <a:bodyPr anchor="ctr">
            <a:normAutofit/>
          </a:bodyPr>
          <a:lstStyle/>
          <a:p>
            <a:r>
              <a:rPr lang="en-US"/>
              <a:t>References</a:t>
            </a:r>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12"/>
          </p:nvPr>
        </p:nvSpPr>
        <p:spPr>
          <a:xfrm>
            <a:off x="8590663" y="6041362"/>
            <a:ext cx="683339" cy="365125"/>
          </a:xfrm>
        </p:spPr>
        <p:txBody>
          <a:bodyPr>
            <a:normAutofit/>
          </a:bodyPr>
          <a:lstStyle/>
          <a:p>
            <a:pPr>
              <a:spcAft>
                <a:spcPts val="600"/>
              </a:spcAft>
            </a:pPr>
            <a:fld id="{294A09A9-5501-47C1-A89A-A340965A2BE2}" type="slidenum">
              <a:rPr lang="en-US" smtClean="0"/>
              <a:pPr>
                <a:spcAft>
                  <a:spcPts val="600"/>
                </a:spcAft>
              </a:pPr>
              <a:t>19</a:t>
            </a:fld>
            <a:endParaRPr lang="en-US"/>
          </a:p>
        </p:txBody>
      </p:sp>
      <p:sp>
        <p:nvSpPr>
          <p:cNvPr id="8" name="Content Placeholder 3">
            <a:extLst>
              <a:ext uri="{FF2B5EF4-FFF2-40B4-BE49-F238E27FC236}">
                <a16:creationId xmlns:a16="http://schemas.microsoft.com/office/drawing/2014/main" id="{69B2D0BB-879C-532C-7CC8-5229C46FC2AB}"/>
              </a:ext>
            </a:extLst>
          </p:cNvPr>
          <p:cNvSpPr>
            <a:spLocks noGrp="1"/>
          </p:cNvSpPr>
          <p:nvPr>
            <p:ph idx="1"/>
          </p:nvPr>
        </p:nvSpPr>
        <p:spPr>
          <a:xfrm>
            <a:off x="4654295" y="816638"/>
            <a:ext cx="4619706" cy="5224724"/>
          </a:xfrm>
        </p:spPr>
        <p:txBody>
          <a:bodyPr vert="horz" lIns="91440" tIns="45720" rIns="91440" bIns="45720" rtlCol="0" anchor="ctr">
            <a:normAutofit/>
          </a:bodyPr>
          <a:lstStyle/>
          <a:p>
            <a:pPr>
              <a:lnSpc>
                <a:spcPct val="90000"/>
              </a:lnSpc>
            </a:pPr>
            <a:r>
              <a:rPr lang="en-US" sz="1700"/>
              <a:t>[1] </a:t>
            </a:r>
            <a:r>
              <a:rPr lang="en-US" sz="1700" err="1"/>
              <a:t>Soni</a:t>
            </a:r>
            <a:r>
              <a:rPr lang="en-US" sz="1700"/>
              <a:t>, Jyoti, et al. "Predictive data mining for medical diagnosis: An overview of heart disease prediction." International Journal of Computer Applications 17.8 (2011): 43-48.</a:t>
            </a:r>
          </a:p>
          <a:p>
            <a:pPr>
              <a:lnSpc>
                <a:spcPct val="90000"/>
              </a:lnSpc>
            </a:pPr>
            <a:endParaRPr lang="en-US" sz="1700"/>
          </a:p>
          <a:p>
            <a:pPr>
              <a:lnSpc>
                <a:spcPct val="90000"/>
              </a:lnSpc>
            </a:pPr>
            <a:r>
              <a:rPr lang="en-US" sz="1700"/>
              <a:t>[2] </a:t>
            </a:r>
            <a:r>
              <a:rPr lang="en-US" sz="1700" err="1"/>
              <a:t>Baccouche</a:t>
            </a:r>
            <a:r>
              <a:rPr lang="en-US" sz="1700"/>
              <a:t>, Asma, et al. "Ensemble Deep Learning Models for Heart Disease Classification: A Case Study from Mexico." Information 11.4 (2020): 207.</a:t>
            </a:r>
          </a:p>
          <a:p>
            <a:pPr>
              <a:lnSpc>
                <a:spcPct val="90000"/>
              </a:lnSpc>
            </a:pPr>
            <a:endParaRPr lang="en-US" sz="1700"/>
          </a:p>
          <a:p>
            <a:pPr>
              <a:lnSpc>
                <a:spcPct val="90000"/>
              </a:lnSpc>
            </a:pPr>
            <a:r>
              <a:rPr lang="en-US" sz="1700"/>
              <a:t>[3] </a:t>
            </a:r>
            <a:r>
              <a:rPr lang="en-US" sz="1700">
                <a:hlinkClick r:id="rId2"/>
              </a:rPr>
              <a:t>https://archive.ics.uci.edu/ml/datasets/Heart+Disease</a:t>
            </a:r>
            <a:endParaRPr lang="en-US" sz="1700"/>
          </a:p>
          <a:p>
            <a:pPr>
              <a:lnSpc>
                <a:spcPct val="90000"/>
              </a:lnSpc>
            </a:pPr>
            <a:endParaRPr lang="en-US" sz="1700"/>
          </a:p>
          <a:p>
            <a:pPr>
              <a:lnSpc>
                <a:spcPct val="90000"/>
              </a:lnSpc>
            </a:pPr>
            <a:r>
              <a:rPr lang="en-US" sz="1700"/>
              <a:t>[4] </a:t>
            </a:r>
            <a:r>
              <a:rPr lang="en-US" sz="1700">
                <a:hlinkClick r:id="rId3"/>
              </a:rPr>
              <a:t>https://www.kaggle.com/ronitf/heart-disease-uci</a:t>
            </a:r>
            <a:endParaRPr lang="en-US" sz="1700"/>
          </a:p>
          <a:p>
            <a:pPr>
              <a:lnSpc>
                <a:spcPct val="90000"/>
              </a:lnSpc>
            </a:pPr>
            <a:endParaRPr lang="en-US" sz="1700"/>
          </a:p>
        </p:txBody>
      </p:sp>
    </p:spTree>
    <p:extLst>
      <p:ext uri="{BB962C8B-B14F-4D97-AF65-F5344CB8AC3E}">
        <p14:creationId xmlns:p14="http://schemas.microsoft.com/office/powerpoint/2010/main" val="394440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F0656BFA-9C98-404D-A9A8-62F85430C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7"/>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CEFF5E2-6478-4C20-B0EB-864D7BD0A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20479" y="1844400"/>
            <a:ext cx="3094849" cy="3240754"/>
          </a:xfrm>
          <a:prstGeom prst="rect">
            <a:avLst/>
          </a:prstGeom>
        </p:spPr>
        <p:txBody>
          <a:bodyPr vert="horz" lIns="91440" tIns="45720" rIns="91440" bIns="45720" rtlCol="0" anchor="t">
            <a:normAutofit/>
          </a:bodyPr>
          <a:lstStyle/>
          <a:p>
            <a:pPr defTabSz="420624">
              <a:lnSpc>
                <a:spcPct val="90000"/>
              </a:lnSpc>
              <a:spcBef>
                <a:spcPct val="0"/>
              </a:spcBef>
              <a:spcAft>
                <a:spcPts val="552"/>
              </a:spcAft>
            </a:pPr>
            <a:r>
              <a:rPr lang="en-US" sz="3312" b="1" kern="1200" dirty="0">
                <a:solidFill>
                  <a:schemeClr val="tx1"/>
                </a:solidFill>
                <a:latin typeface="+mj-lt"/>
                <a:ea typeface="+mj-ea"/>
                <a:cs typeface="+mj-cs"/>
              </a:rPr>
              <a:t>Darbhanga College of Engineering </a:t>
            </a:r>
            <a:endParaRPr lang="en-US" sz="3600" b="1" kern="1200" dirty="0">
              <a:solidFill>
                <a:schemeClr val="tx1"/>
              </a:solidFill>
              <a:latin typeface="+mj-lt"/>
              <a:ea typeface="+mj-ea"/>
              <a:cs typeface="+mj-cs"/>
            </a:endParaRP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10092100" y="4820194"/>
            <a:ext cx="759348" cy="237481"/>
          </a:xfrm>
        </p:spPr>
        <p:txBody>
          <a:bodyPr/>
          <a:lstStyle/>
          <a:p>
            <a:pPr defTabSz="588874">
              <a:spcAft>
                <a:spcPts val="552"/>
              </a:spcAft>
            </a:pPr>
            <a:fld id="{294A09A9-5501-47C1-A89A-A340965A2BE2}" type="slidenum">
              <a:rPr lang="en-US" sz="773" kern="1200">
                <a:solidFill>
                  <a:schemeClr val="accent3"/>
                </a:solidFill>
                <a:latin typeface="+mn-lt"/>
                <a:ea typeface="+mn-ea"/>
                <a:cs typeface="+mn-cs"/>
              </a:rPr>
              <a:pPr defTabSz="588874">
                <a:spcAft>
                  <a:spcPts val="552"/>
                </a:spcAft>
              </a:pPr>
              <a:t>2</a:t>
            </a:fld>
            <a:endParaRPr lang="en-US"/>
          </a:p>
        </p:txBody>
      </p:sp>
      <p:sp>
        <p:nvSpPr>
          <p:cNvPr id="7" name="TextBox 6"/>
          <p:cNvSpPr txBox="1"/>
          <p:nvPr/>
        </p:nvSpPr>
        <p:spPr>
          <a:xfrm>
            <a:off x="4437281" y="1469882"/>
            <a:ext cx="6414167" cy="517065"/>
          </a:xfrm>
          <a:prstGeom prst="rect">
            <a:avLst/>
          </a:prstGeom>
          <a:noFill/>
        </p:spPr>
        <p:txBody>
          <a:bodyPr wrap="square" rtlCol="0">
            <a:spAutoFit/>
          </a:bodyPr>
          <a:lstStyle/>
          <a:p>
            <a:pPr algn="ctr" defTabSz="588874">
              <a:spcAft>
                <a:spcPts val="552"/>
              </a:spcAft>
            </a:pPr>
            <a:r>
              <a:rPr lang="en-US" sz="2760" b="1" kern="1200" dirty="0">
                <a:solidFill>
                  <a:schemeClr val="accent1"/>
                </a:solidFill>
                <a:latin typeface="+mn-lt"/>
                <a:ea typeface="+mn-ea"/>
                <a:cs typeface="+mn-cs"/>
              </a:rPr>
              <a:t>Heart Disease Risk Predictor</a:t>
            </a:r>
            <a:endParaRPr lang="en-IN" sz="3000" b="1" dirty="0">
              <a:solidFill>
                <a:schemeClr val="accent1"/>
              </a:solidFill>
            </a:endParaRPr>
          </a:p>
        </p:txBody>
      </p:sp>
      <p:sp>
        <p:nvSpPr>
          <p:cNvPr id="9" name="TextBox 8"/>
          <p:cNvSpPr txBox="1"/>
          <p:nvPr/>
        </p:nvSpPr>
        <p:spPr>
          <a:xfrm>
            <a:off x="4852972" y="2425413"/>
            <a:ext cx="1934650" cy="369781"/>
          </a:xfrm>
          <a:prstGeom prst="rect">
            <a:avLst/>
          </a:prstGeom>
          <a:noFill/>
        </p:spPr>
        <p:txBody>
          <a:bodyPr wrap="square" rtlCol="0">
            <a:spAutoFit/>
          </a:bodyPr>
          <a:lstStyle/>
          <a:p>
            <a:pPr defTabSz="588874">
              <a:spcAft>
                <a:spcPts val="552"/>
              </a:spcAft>
            </a:pPr>
            <a:r>
              <a:rPr lang="en-US" sz="1803" b="1" kern="1200" dirty="0">
                <a:solidFill>
                  <a:schemeClr val="tx1"/>
                </a:solidFill>
                <a:latin typeface="+mn-lt"/>
                <a:ea typeface="+mn-ea"/>
                <a:cs typeface="+mn-cs"/>
              </a:rPr>
              <a:t>Presented by:</a:t>
            </a:r>
            <a:endParaRPr lang="en-IN" sz="2800" b="1" dirty="0"/>
          </a:p>
        </p:txBody>
      </p:sp>
      <p:sp>
        <p:nvSpPr>
          <p:cNvPr id="10" name="TextBox 9"/>
          <p:cNvSpPr txBox="1"/>
          <p:nvPr/>
        </p:nvSpPr>
        <p:spPr>
          <a:xfrm>
            <a:off x="4847397" y="2861927"/>
            <a:ext cx="3361637" cy="1229311"/>
          </a:xfrm>
          <a:prstGeom prst="rect">
            <a:avLst/>
          </a:prstGeom>
          <a:noFill/>
        </p:spPr>
        <p:txBody>
          <a:bodyPr wrap="square" rtlCol="0">
            <a:spAutoFit/>
          </a:bodyPr>
          <a:lstStyle/>
          <a:p>
            <a:pPr defTabSz="588874">
              <a:spcAft>
                <a:spcPts val="552"/>
              </a:spcAft>
            </a:pPr>
            <a:r>
              <a:rPr lang="en-US" sz="1472" b="1" kern="1200" dirty="0">
                <a:solidFill>
                  <a:schemeClr val="tx1"/>
                </a:solidFill>
                <a:latin typeface="+mn-lt"/>
                <a:ea typeface="+mn-ea"/>
                <a:cs typeface="+mn-cs"/>
              </a:rPr>
              <a:t>Prashant Kumar</a:t>
            </a:r>
            <a:r>
              <a:rPr lang="en-US" sz="1472" kern="1200" dirty="0">
                <a:solidFill>
                  <a:schemeClr val="tx1"/>
                </a:solidFill>
                <a:latin typeface="+mn-lt"/>
                <a:ea typeface="+mn-ea"/>
                <a:cs typeface="+mn-cs"/>
              </a:rPr>
              <a:t>	  19105111005</a:t>
            </a:r>
          </a:p>
          <a:p>
            <a:pPr defTabSz="588874">
              <a:spcAft>
                <a:spcPts val="552"/>
              </a:spcAft>
            </a:pPr>
            <a:r>
              <a:rPr lang="en-US" sz="1472" b="1" kern="1200" dirty="0">
                <a:solidFill>
                  <a:schemeClr val="tx1"/>
                </a:solidFill>
                <a:latin typeface="+mn-lt"/>
                <a:ea typeface="+mn-ea"/>
                <a:cs typeface="+mn-cs"/>
              </a:rPr>
              <a:t>Shefa Rahat Ali</a:t>
            </a:r>
            <a:r>
              <a:rPr lang="en-US" sz="1472" kern="1200" dirty="0">
                <a:solidFill>
                  <a:schemeClr val="tx1"/>
                </a:solidFill>
                <a:latin typeface="+mn-lt"/>
                <a:ea typeface="+mn-ea"/>
                <a:cs typeface="+mn-cs"/>
              </a:rPr>
              <a:t>          19105111006</a:t>
            </a:r>
          </a:p>
          <a:p>
            <a:pPr defTabSz="588874">
              <a:spcAft>
                <a:spcPts val="552"/>
              </a:spcAft>
            </a:pPr>
            <a:r>
              <a:rPr lang="en-US" sz="1472" b="1" kern="1200" dirty="0">
                <a:solidFill>
                  <a:schemeClr val="tx1"/>
                </a:solidFill>
                <a:latin typeface="+mn-lt"/>
                <a:ea typeface="+mn-ea"/>
                <a:cs typeface="+mn-cs"/>
              </a:rPr>
              <a:t>Sweety Rai</a:t>
            </a:r>
            <a:r>
              <a:rPr lang="en-US" sz="1472" kern="1200" dirty="0">
                <a:solidFill>
                  <a:schemeClr val="tx1"/>
                </a:solidFill>
                <a:latin typeface="+mn-lt"/>
                <a:ea typeface="+mn-ea"/>
                <a:cs typeface="+mn-cs"/>
              </a:rPr>
              <a:t>	             19105111035</a:t>
            </a:r>
          </a:p>
          <a:p>
            <a:pPr defTabSz="588874">
              <a:spcAft>
                <a:spcPts val="552"/>
              </a:spcAft>
            </a:pPr>
            <a:r>
              <a:rPr lang="en-US" sz="1472" b="1" kern="1200" dirty="0">
                <a:solidFill>
                  <a:schemeClr val="tx1"/>
                </a:solidFill>
                <a:latin typeface="+mn-lt"/>
                <a:ea typeface="+mn-ea"/>
                <a:cs typeface="+mn-cs"/>
              </a:rPr>
              <a:t>Sumit Prakash	</a:t>
            </a:r>
            <a:r>
              <a:rPr lang="en-US" sz="1472" b="1" dirty="0"/>
              <a:t>   </a:t>
            </a:r>
            <a:r>
              <a:rPr lang="en-US" sz="1472" kern="1200" dirty="0">
                <a:solidFill>
                  <a:schemeClr val="tx1"/>
                </a:solidFill>
                <a:latin typeface="+mn-lt"/>
                <a:ea typeface="+mn-ea"/>
                <a:cs typeface="+mn-cs"/>
              </a:rPr>
              <a:t>19105111029</a:t>
            </a:r>
            <a:endParaRPr lang="en-US" sz="1600" dirty="0"/>
          </a:p>
        </p:txBody>
      </p:sp>
      <p:sp>
        <p:nvSpPr>
          <p:cNvPr id="19" name="TextBox 18"/>
          <p:cNvSpPr txBox="1"/>
          <p:nvPr/>
        </p:nvSpPr>
        <p:spPr>
          <a:xfrm>
            <a:off x="8537531" y="2435297"/>
            <a:ext cx="1379671" cy="361317"/>
          </a:xfrm>
          <a:prstGeom prst="rect">
            <a:avLst/>
          </a:prstGeom>
          <a:noFill/>
        </p:spPr>
        <p:txBody>
          <a:bodyPr wrap="square" rtlCol="0">
            <a:spAutoFit/>
          </a:bodyPr>
          <a:lstStyle/>
          <a:p>
            <a:pPr defTabSz="588874">
              <a:spcAft>
                <a:spcPts val="552"/>
              </a:spcAft>
            </a:pPr>
            <a:r>
              <a:rPr lang="en-US" sz="1748" b="1" kern="1200" dirty="0">
                <a:solidFill>
                  <a:schemeClr val="tx1"/>
                </a:solidFill>
                <a:latin typeface="+mn-lt"/>
                <a:ea typeface="+mn-ea"/>
                <a:cs typeface="+mn-cs"/>
              </a:rPr>
              <a:t>Guided by</a:t>
            </a:r>
            <a:endParaRPr lang="en-IN" sz="1900" b="1" dirty="0"/>
          </a:p>
        </p:txBody>
      </p:sp>
      <p:sp>
        <p:nvSpPr>
          <p:cNvPr id="20" name="TextBox 19"/>
          <p:cNvSpPr txBox="1"/>
          <p:nvPr/>
        </p:nvSpPr>
        <p:spPr>
          <a:xfrm>
            <a:off x="8536777" y="2800525"/>
            <a:ext cx="2534744" cy="330219"/>
          </a:xfrm>
          <a:prstGeom prst="rect">
            <a:avLst/>
          </a:prstGeom>
          <a:noFill/>
        </p:spPr>
        <p:txBody>
          <a:bodyPr wrap="square" rtlCol="0">
            <a:spAutoFit/>
          </a:bodyPr>
          <a:lstStyle/>
          <a:p>
            <a:pPr defTabSz="588874">
              <a:spcAft>
                <a:spcPts val="552"/>
              </a:spcAft>
            </a:pPr>
            <a:r>
              <a:rPr lang="en-IN" sz="1546" b="1" kern="1200" dirty="0">
                <a:solidFill>
                  <a:schemeClr val="tx1"/>
                </a:solidFill>
                <a:latin typeface="+mn-lt"/>
                <a:ea typeface="+mn-ea"/>
                <a:cs typeface="+mn-cs"/>
              </a:rPr>
              <a:t>Prof. Akhilesh Kumar</a:t>
            </a:r>
            <a:endParaRPr lang="en-IN" sz="2400" b="1" dirty="0"/>
          </a:p>
        </p:txBody>
      </p:sp>
      <p:sp>
        <p:nvSpPr>
          <p:cNvPr id="2" name="TextBox 1">
            <a:extLst>
              <a:ext uri="{FF2B5EF4-FFF2-40B4-BE49-F238E27FC236}">
                <a16:creationId xmlns:a16="http://schemas.microsoft.com/office/drawing/2014/main" id="{E5E9642F-290E-B9B6-9696-796A9E8DF00B}"/>
              </a:ext>
            </a:extLst>
          </p:cNvPr>
          <p:cNvSpPr txBox="1"/>
          <p:nvPr/>
        </p:nvSpPr>
        <p:spPr>
          <a:xfrm>
            <a:off x="8517553" y="3135187"/>
            <a:ext cx="2553968" cy="565668"/>
          </a:xfrm>
          <a:prstGeom prst="rect">
            <a:avLst/>
          </a:prstGeom>
          <a:noFill/>
        </p:spPr>
        <p:txBody>
          <a:bodyPr wrap="square" rtlCol="0">
            <a:spAutoFit/>
          </a:bodyPr>
          <a:lstStyle/>
          <a:p>
            <a:pPr defTabSz="588874">
              <a:spcAft>
                <a:spcPts val="552"/>
              </a:spcAft>
            </a:pPr>
            <a:r>
              <a:rPr lang="en-US" sz="1288" i="1" kern="1200" dirty="0">
                <a:solidFill>
                  <a:schemeClr val="tx1"/>
                </a:solidFill>
                <a:latin typeface="+mn-lt"/>
                <a:ea typeface="+mn-ea"/>
                <a:cs typeface="+mn-cs"/>
              </a:rPr>
              <a:t>Assistant </a:t>
            </a:r>
            <a:r>
              <a:rPr lang="en-IN" sz="1288" i="1" kern="1200" dirty="0">
                <a:solidFill>
                  <a:schemeClr val="tx1"/>
                </a:solidFill>
                <a:latin typeface="+mn-lt"/>
                <a:ea typeface="+mn-ea"/>
                <a:cs typeface="+mn-cs"/>
              </a:rPr>
              <a:t>professor, CSE Dept.</a:t>
            </a:r>
          </a:p>
          <a:p>
            <a:pPr defTabSz="588874">
              <a:spcAft>
                <a:spcPts val="552"/>
              </a:spcAft>
            </a:pPr>
            <a:r>
              <a:rPr lang="en-US" sz="1159" i="1" kern="1200" dirty="0">
                <a:solidFill>
                  <a:schemeClr val="tx1"/>
                </a:solidFill>
                <a:latin typeface="+mn-lt"/>
                <a:ea typeface="+mn-ea"/>
                <a:cs typeface="+mn-cs"/>
              </a:rPr>
              <a:t>Darbhanga College of Engineering</a:t>
            </a:r>
            <a:r>
              <a:rPr lang="en-US" sz="1159" i="1" kern="1200" dirty="0">
                <a:solidFill>
                  <a:schemeClr val="tx1"/>
                </a:solidFill>
                <a:latin typeface="Times New Roman" panose="02020603050405020304" pitchFamily="18" charset="0"/>
                <a:ea typeface="+mn-ea"/>
                <a:cs typeface="+mn-cs"/>
              </a:rPr>
              <a:t>.</a:t>
            </a:r>
            <a:r>
              <a:rPr lang="en-IN" sz="1288" i="1" kern="1200" dirty="0">
                <a:solidFill>
                  <a:schemeClr val="tx1"/>
                </a:solidFill>
                <a:latin typeface="+mn-lt"/>
                <a:ea typeface="+mn-ea"/>
                <a:cs typeface="+mn-cs"/>
              </a:rPr>
              <a:t> </a:t>
            </a:r>
            <a:endParaRPr lang="en-IN" sz="2000" i="1" dirty="0"/>
          </a:p>
        </p:txBody>
      </p:sp>
      <p:pic>
        <p:nvPicPr>
          <p:cNvPr id="8" name="Picture 7">
            <a:extLst>
              <a:ext uri="{FF2B5EF4-FFF2-40B4-BE49-F238E27FC236}">
                <a16:creationId xmlns:a16="http://schemas.microsoft.com/office/drawing/2014/main" id="{1A4F3BC7-150D-53C6-5DBC-FEE23CBFDD76}"/>
              </a:ext>
            </a:extLst>
          </p:cNvPr>
          <p:cNvPicPr>
            <a:picLocks noChangeAspect="1"/>
          </p:cNvPicPr>
          <p:nvPr/>
        </p:nvPicPr>
        <p:blipFill rotWithShape="1">
          <a:blip r:embed="rId2">
            <a:extLst>
              <a:ext uri="{28A0092B-C50C-407E-A947-70E740481C1C}">
                <a14:useLocalDpi xmlns:a14="http://schemas.microsoft.com/office/drawing/2010/main" val="0"/>
              </a:ext>
            </a:extLst>
          </a:blip>
          <a:srcRect l="26454" t="25549" r="23945" b="25885"/>
          <a:stretch/>
        </p:blipFill>
        <p:spPr>
          <a:xfrm>
            <a:off x="1613724" y="3501176"/>
            <a:ext cx="1601691" cy="1568325"/>
          </a:xfrm>
          <a:prstGeom prst="rect">
            <a:avLst/>
          </a:prstGeom>
        </p:spPr>
      </p:pic>
    </p:spTree>
    <p:extLst>
      <p:ext uri="{BB962C8B-B14F-4D97-AF65-F5344CB8AC3E}">
        <p14:creationId xmlns:p14="http://schemas.microsoft.com/office/powerpoint/2010/main" val="3335690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8">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0">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1" name="Rectangle 40">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043950" y="1179151"/>
            <a:ext cx="3300646" cy="4463889"/>
          </a:xfrm>
        </p:spPr>
        <p:txBody>
          <a:bodyPr vert="horz" lIns="91440" tIns="45720" rIns="91440" bIns="45720" rtlCol="0" anchor="ctr">
            <a:normAutofit/>
          </a:bodyPr>
          <a:lstStyle/>
          <a:p>
            <a:r>
              <a:rPr lang="en-US" sz="3600" dirty="0"/>
              <a:t>Conclusion</a:t>
            </a:r>
          </a:p>
        </p:txBody>
      </p:sp>
      <p:sp>
        <p:nvSpPr>
          <p:cNvPr id="43" name="Isosceles Triangle 42">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4978918" y="1109145"/>
            <a:ext cx="6341016" cy="4603900"/>
          </a:xfrm>
        </p:spPr>
        <p:txBody>
          <a:bodyPr vert="horz" lIns="91440" tIns="45720" rIns="91440" bIns="45720" rtlCol="0" anchor="ctr">
            <a:normAutofit/>
          </a:bodyPr>
          <a:lstStyle/>
          <a:p>
            <a:pPr>
              <a:lnSpc>
                <a:spcPct val="140000"/>
              </a:lnSpc>
              <a:buFont typeface="Wingdings 3" charset="2"/>
              <a:buChar char=""/>
            </a:pPr>
            <a:r>
              <a:rPr lang="en-US" sz="1500" dirty="0">
                <a:solidFill>
                  <a:schemeClr val="tx1">
                    <a:lumMod val="75000"/>
                    <a:lumOff val="25000"/>
                  </a:schemeClr>
                </a:solidFill>
              </a:rPr>
              <a:t>In this project we successfully deployed a website which can be used to predict heart disease risk level by taking patient detail as input.</a:t>
            </a:r>
          </a:p>
          <a:p>
            <a:pPr>
              <a:lnSpc>
                <a:spcPct val="140000"/>
              </a:lnSpc>
              <a:buFont typeface="Wingdings 3" charset="2"/>
              <a:buChar char=""/>
            </a:pPr>
            <a:r>
              <a:rPr lang="en-US" sz="1500" dirty="0">
                <a:solidFill>
                  <a:schemeClr val="tx1">
                    <a:lumMod val="75000"/>
                    <a:lumOff val="25000"/>
                  </a:schemeClr>
                </a:solidFill>
              </a:rPr>
              <a:t>We used some libraries provided by Python and html, CSS and bootstrap to implement this project. After the experiments, the algorithm of Multivariable Polynomial Regression gives us the best test accuracy, which is 76.8%. The reason why it outperforms others is that it is not limited to the property of the dataset. Regression techniques mostly differ based on the number of independent variables and the type of relationship between the independent and dependent variables.</a:t>
            </a:r>
          </a:p>
          <a:p>
            <a:pPr>
              <a:lnSpc>
                <a:spcPct val="140000"/>
              </a:lnSpc>
              <a:buFont typeface="Wingdings 3" charset="2"/>
              <a:buChar char=""/>
            </a:pPr>
            <a:r>
              <a:rPr lang="en-US" sz="1500" dirty="0">
                <a:solidFill>
                  <a:schemeClr val="tx1">
                    <a:lumMod val="75000"/>
                    <a:lumOff val="25000"/>
                  </a:schemeClr>
                </a:solidFill>
              </a:rPr>
              <a:t>Though we get a good result of 76.8% accuracy, that is not enough because it cannot guarantee that no wrong diagnosis happens. To improve accuracy, we hope to require more dataset.</a:t>
            </a:r>
          </a:p>
        </p:txBody>
      </p:sp>
      <p:sp>
        <p:nvSpPr>
          <p:cNvPr id="47" name="Isosceles Triangle 46">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294A09A9-5501-47C1-A89A-A340965A2BE2}" type="slidenum">
              <a:rPr lang="en-US" kern="1200" dirty="0">
                <a:solidFill>
                  <a:schemeClr val="accent1"/>
                </a:solidFill>
                <a:latin typeface="+mn-lt"/>
                <a:ea typeface="+mn-ea"/>
                <a:cs typeface="+mn-cs"/>
              </a:rPr>
              <a:pPr>
                <a:spcAft>
                  <a:spcPts val="600"/>
                </a:spcAft>
              </a:pPr>
              <a:t>20</a:t>
            </a:fld>
            <a:endParaRPr lang="en-US" kern="1200" dirty="0">
              <a:solidFill>
                <a:schemeClr val="accent1"/>
              </a:solidFill>
              <a:latin typeface="+mn-lt"/>
              <a:ea typeface="+mn-ea"/>
              <a:cs typeface="+mn-cs"/>
            </a:endParaRPr>
          </a:p>
        </p:txBody>
      </p:sp>
    </p:spTree>
    <p:extLst>
      <p:ext uri="{BB962C8B-B14F-4D97-AF65-F5344CB8AC3E}">
        <p14:creationId xmlns:p14="http://schemas.microsoft.com/office/powerpoint/2010/main" val="445070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14">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2" name="Rectangle 26">
            <a:extLst>
              <a:ext uri="{FF2B5EF4-FFF2-40B4-BE49-F238E27FC236}">
                <a16:creationId xmlns:a16="http://schemas.microsoft.com/office/drawing/2014/main" id="{39178BE9-53D8-441A-8691-0ED3B464B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11821" y="461624"/>
            <a:ext cx="3678917" cy="711376"/>
          </a:xfrm>
        </p:spPr>
        <p:txBody>
          <a:bodyPr>
            <a:normAutofit fontScale="90000"/>
          </a:bodyPr>
          <a:lstStyle/>
          <a:p>
            <a:pPr defTabSz="484632"/>
            <a:r>
              <a:rPr lang="en-US" sz="4240" b="0" kern="1200" cap="none" dirty="0">
                <a:solidFill>
                  <a:schemeClr val="accent1"/>
                </a:solidFill>
                <a:latin typeface="+mj-lt"/>
                <a:ea typeface="+mj-ea"/>
                <a:cs typeface="+mj-cs"/>
              </a:rPr>
              <a:t>Future Scope </a:t>
            </a:r>
            <a:endParaRPr lang="en-IN" dirty="0"/>
          </a:p>
        </p:txBody>
      </p:sp>
      <p:sp>
        <p:nvSpPr>
          <p:cNvPr id="6" name="Slide Number Placeholder 5"/>
          <p:cNvSpPr>
            <a:spLocks noGrp="1"/>
          </p:cNvSpPr>
          <p:nvPr>
            <p:ph type="sldNum" sz="quarter" idx="12"/>
          </p:nvPr>
        </p:nvSpPr>
        <p:spPr>
          <a:xfrm>
            <a:off x="9046672" y="5149247"/>
            <a:ext cx="725641" cy="387728"/>
          </a:xfrm>
        </p:spPr>
        <p:txBody>
          <a:bodyPr/>
          <a:lstStyle/>
          <a:p>
            <a:pPr defTabSz="484632">
              <a:spcAft>
                <a:spcPts val="600"/>
              </a:spcAft>
            </a:pPr>
            <a:fld id="{294A09A9-5501-47C1-A89A-A340965A2BE2}" type="slidenum">
              <a:rPr lang="en-US" sz="954" kern="1200">
                <a:solidFill>
                  <a:schemeClr val="accent1"/>
                </a:solidFill>
                <a:latin typeface="+mn-lt"/>
                <a:ea typeface="+mn-ea"/>
                <a:cs typeface="+mn-cs"/>
              </a:rPr>
              <a:pPr defTabSz="484632">
                <a:spcAft>
                  <a:spcPts val="600"/>
                </a:spcAft>
              </a:pPr>
              <a:t>21</a:t>
            </a:fld>
            <a:endParaRPr lang="en-US"/>
          </a:p>
        </p:txBody>
      </p:sp>
      <p:graphicFrame>
        <p:nvGraphicFramePr>
          <p:cNvPr id="10" name="Text Placeholder 2">
            <a:extLst>
              <a:ext uri="{FF2B5EF4-FFF2-40B4-BE49-F238E27FC236}">
                <a16:creationId xmlns:a16="http://schemas.microsoft.com/office/drawing/2014/main" id="{3343A58C-19DA-3E84-7A5F-7546F8B63AE8}"/>
              </a:ext>
            </a:extLst>
          </p:cNvPr>
          <p:cNvGraphicFramePr/>
          <p:nvPr>
            <p:extLst>
              <p:ext uri="{D42A27DB-BD31-4B8C-83A1-F6EECF244321}">
                <p14:modId xmlns:p14="http://schemas.microsoft.com/office/powerpoint/2010/main" val="2584817589"/>
              </p:ext>
            </p:extLst>
          </p:nvPr>
        </p:nvGraphicFramePr>
        <p:xfrm>
          <a:off x="1117066" y="1394254"/>
          <a:ext cx="10163397" cy="4799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2BE0224C-4DE3-CEA8-5F08-A5E2AD6C49BE}"/>
              </a:ext>
            </a:extLst>
          </p:cNvPr>
          <p:cNvGrpSpPr/>
          <p:nvPr/>
        </p:nvGrpSpPr>
        <p:grpSpPr>
          <a:xfrm>
            <a:off x="2003104" y="1173000"/>
            <a:ext cx="588052" cy="588052"/>
            <a:chOff x="7719145" y="595615"/>
            <a:chExt cx="588052" cy="588052"/>
          </a:xfrm>
        </p:grpSpPr>
        <p:sp>
          <p:nvSpPr>
            <p:cNvPr id="9" name="Arrow: Down 8">
              <a:extLst>
                <a:ext uri="{FF2B5EF4-FFF2-40B4-BE49-F238E27FC236}">
                  <a16:creationId xmlns:a16="http://schemas.microsoft.com/office/drawing/2014/main" id="{A5A95F9B-556F-DFBA-6C49-2C128FD41417}"/>
                </a:ext>
              </a:extLst>
            </p:cNvPr>
            <p:cNvSpPr/>
            <p:nvPr/>
          </p:nvSpPr>
          <p:spPr>
            <a:xfrm>
              <a:off x="7719145" y="595615"/>
              <a:ext cx="588052" cy="588052"/>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39" name="Arrow: Down 4">
              <a:extLst>
                <a:ext uri="{FF2B5EF4-FFF2-40B4-BE49-F238E27FC236}">
                  <a16:creationId xmlns:a16="http://schemas.microsoft.com/office/drawing/2014/main" id="{A28436A9-D32F-230A-923C-5F88F6CD3880}"/>
                </a:ext>
              </a:extLst>
            </p:cNvPr>
            <p:cNvSpPr txBox="1"/>
            <p:nvPr/>
          </p:nvSpPr>
          <p:spPr>
            <a:xfrm>
              <a:off x="7851457" y="595615"/>
              <a:ext cx="323428" cy="44250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Tree>
    <p:extLst>
      <p:ext uri="{BB962C8B-B14F-4D97-AF65-F5344CB8AC3E}">
        <p14:creationId xmlns:p14="http://schemas.microsoft.com/office/powerpoint/2010/main" val="1448918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Shape 22">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4419136" y="1020871"/>
            <a:ext cx="6960759" cy="2849671"/>
          </a:xfrm>
        </p:spPr>
        <p:txBody>
          <a:bodyPr>
            <a:normAutofit/>
          </a:bodyPr>
          <a:lstStyle/>
          <a:p>
            <a:pPr algn="l"/>
            <a:r>
              <a:rPr lang="en-US" sz="6000" dirty="0">
                <a:solidFill>
                  <a:srgbClr val="FFFFFF"/>
                </a:solidFill>
              </a:rPr>
              <a:t>Thank you!</a:t>
            </a:r>
          </a:p>
        </p:txBody>
      </p:sp>
      <p:sp>
        <p:nvSpPr>
          <p:cNvPr id="25" name="Isosceles Triangle 24">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457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4572001" y="601744"/>
            <a:ext cx="6781800" cy="1338696"/>
          </a:xfrm>
        </p:spPr>
        <p:txBody>
          <a:bodyPr>
            <a:normAutofit/>
          </a:bodyPr>
          <a:lstStyle/>
          <a:p>
            <a:r>
              <a:rPr lang="en-US"/>
              <a:t>Contents</a:t>
            </a:r>
          </a:p>
        </p:txBody>
      </p:sp>
      <p:sp>
        <p:nvSpPr>
          <p:cNvPr id="27" name="Content Placeholder 2">
            <a:extLst>
              <a:ext uri="{FF2B5EF4-FFF2-40B4-BE49-F238E27FC236}">
                <a16:creationId xmlns:a16="http://schemas.microsoft.com/office/drawing/2014/main" id="{22788C46-D0BC-4307-AE55-7601A139E7CB}"/>
              </a:ext>
            </a:extLst>
          </p:cNvPr>
          <p:cNvSpPr>
            <a:spLocks noGrp="1"/>
          </p:cNvSpPr>
          <p:nvPr>
            <p:ph idx="1"/>
          </p:nvPr>
        </p:nvSpPr>
        <p:spPr>
          <a:xfrm>
            <a:off x="4572001" y="1688841"/>
            <a:ext cx="6781800" cy="4413847"/>
          </a:xfrm>
        </p:spPr>
        <p:txBody>
          <a:bodyPr vert="horz" lIns="91440" tIns="45720" rIns="91440" bIns="45720" rtlCol="0" anchor="t">
            <a:normAutofit/>
          </a:bodyPr>
          <a:lstStyle/>
          <a:p>
            <a:pPr marL="742950" indent="-742950">
              <a:buFont typeface="+mj-lt"/>
              <a:buAutoNum type="arabicPeriod"/>
            </a:pPr>
            <a:r>
              <a:rPr lang="en-US" sz="1400" dirty="0"/>
              <a:t>Introduction						4</a:t>
            </a:r>
          </a:p>
          <a:p>
            <a:pPr marL="742950" indent="-742950">
              <a:buFont typeface="+mj-lt"/>
              <a:buAutoNum type="arabicPeriod"/>
            </a:pPr>
            <a:r>
              <a:rPr lang="en-US" sz="1400" dirty="0"/>
              <a:t>Software Tools &amp; Applications		        	5-11</a:t>
            </a:r>
          </a:p>
          <a:p>
            <a:pPr marL="742950" indent="-742950">
              <a:buFont typeface="+mj-lt"/>
              <a:buAutoNum type="arabicPeriod"/>
            </a:pPr>
            <a:r>
              <a:rPr lang="en-US" sz="1400" dirty="0"/>
              <a:t>Steps for risk prediction				12</a:t>
            </a:r>
          </a:p>
          <a:p>
            <a:pPr marL="742950" indent="-742950">
              <a:buFont typeface="+mj-lt"/>
              <a:buAutoNum type="arabicPeriod"/>
            </a:pPr>
            <a:r>
              <a:rPr lang="en-US" sz="1400" dirty="0"/>
              <a:t>Frontend Working and Building			13</a:t>
            </a:r>
          </a:p>
          <a:p>
            <a:pPr marL="742950" indent="-742950">
              <a:buFont typeface="+mj-lt"/>
              <a:buAutoNum type="arabicPeriod"/>
            </a:pPr>
            <a:r>
              <a:rPr lang="en-IN" sz="1400" dirty="0"/>
              <a:t>Backend Working and Building			14</a:t>
            </a:r>
          </a:p>
          <a:p>
            <a:pPr marL="742950" indent="-742950">
              <a:buFont typeface="+mj-lt"/>
              <a:buAutoNum type="arabicPeriod"/>
            </a:pPr>
            <a:r>
              <a:rPr lang="en-US" sz="1400" dirty="0"/>
              <a:t>Dataset and features				15</a:t>
            </a:r>
          </a:p>
          <a:p>
            <a:pPr marL="742950" indent="-742950">
              <a:buFont typeface="+mj-lt"/>
              <a:buAutoNum type="arabicPeriod"/>
            </a:pPr>
            <a:r>
              <a:rPr lang="en-US" sz="1400" dirty="0"/>
              <a:t>Website Homepage User Interface 		16</a:t>
            </a:r>
            <a:endParaRPr lang="en-IN" sz="1400" dirty="0"/>
          </a:p>
          <a:p>
            <a:pPr marL="742950" indent="-742950">
              <a:buFont typeface="+mj-lt"/>
              <a:buAutoNum type="arabicPeriod"/>
            </a:pPr>
            <a:r>
              <a:rPr lang="en-US" sz="1400" dirty="0"/>
              <a:t>Website Patient Details UI			17</a:t>
            </a:r>
          </a:p>
          <a:p>
            <a:pPr marL="742950" indent="-742950">
              <a:buFont typeface="+mj-lt"/>
              <a:buAutoNum type="arabicPeriod"/>
            </a:pPr>
            <a:r>
              <a:rPr lang="en-US" sz="1400" dirty="0"/>
              <a:t>Website Patient Result UI 			18</a:t>
            </a:r>
          </a:p>
          <a:p>
            <a:pPr marL="742950" indent="-742950">
              <a:buFont typeface="+mj-lt"/>
              <a:buAutoNum type="arabicPeriod"/>
            </a:pPr>
            <a:r>
              <a:rPr lang="en-US" sz="1400" dirty="0"/>
              <a:t>References 						19</a:t>
            </a:r>
          </a:p>
          <a:p>
            <a:pPr marL="742950" indent="-742950">
              <a:buFont typeface="+mj-lt"/>
              <a:buAutoNum type="arabicPeriod"/>
            </a:pPr>
            <a:r>
              <a:rPr lang="en-US" sz="1400" dirty="0"/>
              <a:t>Conclusion						20</a:t>
            </a:r>
          </a:p>
          <a:p>
            <a:pPr marL="742950" indent="-742950">
              <a:buFont typeface="+mj-lt"/>
              <a:buAutoNum type="arabicPeriod"/>
            </a:pPr>
            <a:r>
              <a:rPr lang="en-US" sz="1400" dirty="0"/>
              <a:t>Future Scope 					21</a:t>
            </a:r>
          </a:p>
          <a:p>
            <a:endParaRPr lang="en-US" sz="1400"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12"/>
          </p:nvPr>
        </p:nvSpPr>
        <p:spPr/>
        <p:txBody>
          <a:bodyPr>
            <a:normAutofit/>
          </a:bodyPr>
          <a:lstStyle/>
          <a:p>
            <a:pPr>
              <a:spcAft>
                <a:spcPts val="600"/>
              </a:spcAft>
            </a:pPr>
            <a:fld id="{294A09A9-5501-47C1-A89A-A340965A2BE2}" type="slidenum">
              <a:rPr lang="en-US" sz="1000" smtClean="0"/>
              <a:pPr>
                <a:spcAft>
                  <a:spcPts val="600"/>
                </a:spcAft>
              </a:pPr>
              <a:t>3</a:t>
            </a:fld>
            <a:endParaRPr lang="en-US" sz="1000"/>
          </a:p>
        </p:txBody>
      </p:sp>
      <p:pic>
        <p:nvPicPr>
          <p:cNvPr id="25" name="Picture 7">
            <a:extLst>
              <a:ext uri="{FF2B5EF4-FFF2-40B4-BE49-F238E27FC236}">
                <a16:creationId xmlns:a16="http://schemas.microsoft.com/office/drawing/2014/main" id="{C8A845F2-6E45-F11B-011F-BA49DA60947B}"/>
              </a:ext>
            </a:extLst>
          </p:cNvPr>
          <p:cNvPicPr>
            <a:picLocks noChangeAspect="1"/>
          </p:cNvPicPr>
          <p:nvPr/>
        </p:nvPicPr>
        <p:blipFill rotWithShape="1">
          <a:blip r:embed="rId2"/>
          <a:srcRect l="31728" r="31726" b="-1"/>
          <a:stretch/>
        </p:blipFill>
        <p:spPr>
          <a:xfrm>
            <a:off x="20" y="-3809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1" name="Group 45">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47"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48" name="Straight Connector 47">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55">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2" name="Rectangle 5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5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6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6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7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Freeform: Shape 7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266112" y="456189"/>
            <a:ext cx="6960759" cy="822542"/>
          </a:xfrm>
        </p:spPr>
        <p:txBody>
          <a:bodyPr vert="horz" lIns="91440" tIns="45720" rIns="91440" bIns="45720" rtlCol="0" anchor="b">
            <a:normAutofit fontScale="90000"/>
          </a:bodyPr>
          <a:lstStyle/>
          <a:p>
            <a:r>
              <a:rPr lang="en-US" sz="6000" dirty="0">
                <a:solidFill>
                  <a:srgbClr val="FFFFFF"/>
                </a:solidFill>
              </a:rPr>
              <a:t>Introduction</a:t>
            </a:r>
          </a:p>
        </p:txBody>
      </p:sp>
      <p:sp>
        <p:nvSpPr>
          <p:cNvPr id="76" name="Isosceles Triangle 7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9976842" y="6041362"/>
            <a:ext cx="683339" cy="365125"/>
          </a:xfrm>
        </p:spPr>
        <p:txBody>
          <a:bodyPr vert="horz" lIns="91440" tIns="45720" rIns="91440" bIns="45720" rtlCol="0" anchor="ctr">
            <a:normAutofit/>
          </a:bodyPr>
          <a:lstStyle/>
          <a:p>
            <a:pPr>
              <a:spcAft>
                <a:spcPts val="600"/>
              </a:spcAft>
            </a:pPr>
            <a:fld id="{294A09A9-5501-47C1-A89A-A340965A2BE2}" type="slidenum">
              <a:rPr lang="en-US">
                <a:solidFill>
                  <a:srgbClr val="FFFFFF"/>
                </a:solidFill>
              </a:rPr>
              <a:pPr>
                <a:spcAft>
                  <a:spcPts val="600"/>
                </a:spcAft>
              </a:pPr>
              <a:t>4</a:t>
            </a:fld>
            <a:endParaRPr lang="en-US">
              <a:solidFill>
                <a:srgbClr val="FFFFFF"/>
              </a:solidFill>
            </a:endParaRPr>
          </a:p>
        </p:txBody>
      </p:sp>
      <p:sp>
        <p:nvSpPr>
          <p:cNvPr id="24" name="Rectangle 23">
            <a:extLst>
              <a:ext uri="{FF2B5EF4-FFF2-40B4-BE49-F238E27FC236}">
                <a16:creationId xmlns:a16="http://schemas.microsoft.com/office/drawing/2014/main" id="{CC9EA9D5-C73A-BA4C-B8C3-C7D57E09D114}"/>
              </a:ext>
            </a:extLst>
          </p:cNvPr>
          <p:cNvSpPr/>
          <p:nvPr/>
        </p:nvSpPr>
        <p:spPr>
          <a:xfrm>
            <a:off x="4867245" y="1840073"/>
            <a:ext cx="6960759" cy="38100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2060"/>
              </a:solidFill>
              <a:highlight>
                <a:srgbClr val="00FF00"/>
              </a:highlight>
            </a:endParaRPr>
          </a:p>
        </p:txBody>
      </p:sp>
      <p:sp>
        <p:nvSpPr>
          <p:cNvPr id="7" name="TextBox 6">
            <a:extLst>
              <a:ext uri="{FF2B5EF4-FFF2-40B4-BE49-F238E27FC236}">
                <a16:creationId xmlns:a16="http://schemas.microsoft.com/office/drawing/2014/main" id="{FCE6764F-7C2D-01A6-5CDE-F4B03CE22897}"/>
              </a:ext>
            </a:extLst>
          </p:cNvPr>
          <p:cNvSpPr txBox="1"/>
          <p:nvPr/>
        </p:nvSpPr>
        <p:spPr>
          <a:xfrm>
            <a:off x="5139900" y="2044971"/>
            <a:ext cx="6510924" cy="3333220"/>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dirty="0">
                <a:solidFill>
                  <a:schemeClr val="tx1">
                    <a:alpha val="70000"/>
                  </a:schemeClr>
                </a:solidFill>
              </a:rPr>
              <a:t>Heart Disease Risk Level Predictor is a website which detect risk of heart disease build using different algorithms of Machine Learning in backend. </a:t>
            </a:r>
          </a:p>
          <a:p>
            <a:pPr marL="285750" indent="-285750">
              <a:lnSpc>
                <a:spcPct val="90000"/>
              </a:lnSpc>
              <a:buFont typeface="Arial" panose="020B0604020202020204" pitchFamily="34" charset="0"/>
              <a:buChar char="•"/>
            </a:pPr>
            <a:r>
              <a:rPr lang="en-US" dirty="0">
                <a:solidFill>
                  <a:schemeClr val="tx1">
                    <a:alpha val="70000"/>
                  </a:schemeClr>
                </a:solidFill>
              </a:rPr>
              <a:t>The input to our algorithm is 8 features with number values and binary values. We use algorithms such as Linear Regression and multivariable polynomial regression to output the risk percentage which indicates the chances of having heart disease and it gives us the best accuracy of 76.8%.  </a:t>
            </a:r>
          </a:p>
          <a:p>
            <a:pPr marL="285750" indent="-285750">
              <a:lnSpc>
                <a:spcPct val="90000"/>
              </a:lnSpc>
              <a:buFont typeface="Arial" panose="020B0604020202020204" pitchFamily="34" charset="0"/>
              <a:buChar char="•"/>
            </a:pPr>
            <a:r>
              <a:rPr lang="en-US" dirty="0">
                <a:solidFill>
                  <a:schemeClr val="tx1">
                    <a:alpha val="70000"/>
                  </a:schemeClr>
                </a:solidFill>
              </a:rPr>
              <a:t>And we have created a website by using HTML, CSS and Bootstrap for taking the input of patient details and used the flask module for deploying the machine learning model and processing that data.</a:t>
            </a:r>
          </a:p>
        </p:txBody>
      </p:sp>
      <p:sp>
        <p:nvSpPr>
          <p:cNvPr id="4" name="Rectangle 3">
            <a:extLst>
              <a:ext uri="{FF2B5EF4-FFF2-40B4-BE49-F238E27FC236}">
                <a16:creationId xmlns:a16="http://schemas.microsoft.com/office/drawing/2014/main" id="{98CF08B7-F9F5-1A1C-C3C1-9536B444EBF0}"/>
              </a:ext>
            </a:extLst>
          </p:cNvPr>
          <p:cNvSpPr/>
          <p:nvPr/>
        </p:nvSpPr>
        <p:spPr>
          <a:xfrm>
            <a:off x="500705" y="1492898"/>
            <a:ext cx="3508998" cy="41715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089B4BA-BAE8-68DA-B849-7A710D218FA0}"/>
              </a:ext>
            </a:extLst>
          </p:cNvPr>
          <p:cNvSpPr txBox="1"/>
          <p:nvPr/>
        </p:nvSpPr>
        <p:spPr>
          <a:xfrm>
            <a:off x="541176" y="1800808"/>
            <a:ext cx="345293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Heart disease is the major cause of morbidity and mortality globally: it accounts for more deaths annually than any other cause.</a:t>
            </a:r>
          </a:p>
          <a:p>
            <a:pPr marL="285750" indent="-285750">
              <a:buFont typeface="Arial" panose="020B0604020202020204" pitchFamily="34" charset="0"/>
              <a:buChar char="•"/>
            </a:pPr>
            <a:r>
              <a:rPr lang="en-US" dirty="0"/>
              <a:t>According to the World Health Organization (WHO), cardiovascular diseases are the number one cause of death globally, accounting for approximately 17.9 million deaths each year.</a:t>
            </a:r>
          </a:p>
          <a:p>
            <a:endParaRPr lang="en-IN" dirty="0"/>
          </a:p>
        </p:txBody>
      </p:sp>
    </p:spTree>
    <p:extLst>
      <p:ext uri="{BB962C8B-B14F-4D97-AF65-F5344CB8AC3E}">
        <p14:creationId xmlns:p14="http://schemas.microsoft.com/office/powerpoint/2010/main" val="163979915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Shape 12">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0"/>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5" name="Straight Connector 14">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7534654" y="1892300"/>
            <a:ext cx="3425445" cy="3073400"/>
          </a:xfrm>
        </p:spPr>
        <p:txBody>
          <a:bodyPr vert="horz" lIns="91440" tIns="45720" rIns="91440" bIns="45720" rtlCol="0" anchor="ctr">
            <a:normAutofit/>
          </a:bodyPr>
          <a:lstStyle/>
          <a:p>
            <a:pPr algn="l"/>
            <a:r>
              <a:rPr lang="en-IN" sz="2000">
                <a:solidFill>
                  <a:srgbClr val="FFFFFF"/>
                </a:solidFill>
              </a:rPr>
              <a:t>LIBRARIES FRAMEWORK AND COMPONENTS</a:t>
            </a:r>
            <a:endParaRPr lang="en-US" sz="2000">
              <a:solidFill>
                <a:srgbClr val="FFFFFF"/>
              </a:solidFill>
            </a:endParaRPr>
          </a:p>
        </p:txBody>
      </p:sp>
      <p:sp>
        <p:nvSpPr>
          <p:cNvPr id="19" name="Isosceles Triangle 18">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829734" y="854529"/>
            <a:ext cx="5799665" cy="5148943"/>
          </a:xfrm>
        </p:spPr>
        <p:txBody>
          <a:bodyPr anchor="ctr">
            <a:normAutofit/>
          </a:bodyPr>
          <a:lstStyle/>
          <a:p>
            <a:r>
              <a:rPr lang="en-US" sz="6000" dirty="0"/>
              <a:t>SOFTWARE</a:t>
            </a:r>
            <a:br>
              <a:rPr lang="en-US" sz="6000" dirty="0"/>
            </a:br>
            <a:r>
              <a:rPr lang="en-US" sz="6000" dirty="0"/>
              <a:t>TOOLS &amp; APPLICATIONS</a:t>
            </a:r>
          </a:p>
        </p:txBody>
      </p:sp>
    </p:spTree>
    <p:extLst>
      <p:ext uri="{BB962C8B-B14F-4D97-AF65-F5344CB8AC3E}">
        <p14:creationId xmlns:p14="http://schemas.microsoft.com/office/powerpoint/2010/main" val="34467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80" name="Group 2079">
            <a:extLst>
              <a:ext uri="{FF2B5EF4-FFF2-40B4-BE49-F238E27FC236}">
                <a16:creationId xmlns:a16="http://schemas.microsoft.com/office/drawing/2014/main" id="{04D68F31-B717-405E-8FDA-18AB5EF2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81" name="Straight Connector 2080">
              <a:extLst>
                <a:ext uri="{FF2B5EF4-FFF2-40B4-BE49-F238E27FC236}">
                  <a16:creationId xmlns:a16="http://schemas.microsoft.com/office/drawing/2014/main" id="{B880E025-48FA-41BF-B643-0F8A44B909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82" name="Straight Connector 2081">
              <a:extLst>
                <a:ext uri="{FF2B5EF4-FFF2-40B4-BE49-F238E27FC236}">
                  <a16:creationId xmlns:a16="http://schemas.microsoft.com/office/drawing/2014/main" id="{8B9DE0C2-FDAC-4F0A-87F8-E88ECD0E2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83" name="Rectangle 23">
              <a:extLst>
                <a:ext uri="{FF2B5EF4-FFF2-40B4-BE49-F238E27FC236}">
                  <a16:creationId xmlns:a16="http://schemas.microsoft.com/office/drawing/2014/main" id="{511C30BC-C353-4E3B-B27A-79E55CA45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84" name="Rectangle 25">
              <a:extLst>
                <a:ext uri="{FF2B5EF4-FFF2-40B4-BE49-F238E27FC236}">
                  <a16:creationId xmlns:a16="http://schemas.microsoft.com/office/drawing/2014/main" id="{476261E9-EE37-4446-8A99-BF1624CA4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85" name="Isosceles Triangle 2084">
              <a:extLst>
                <a:ext uri="{FF2B5EF4-FFF2-40B4-BE49-F238E27FC236}">
                  <a16:creationId xmlns:a16="http://schemas.microsoft.com/office/drawing/2014/main" id="{ED67AA56-9A94-4774-8196-23D0C538D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86" name="Rectangle 27">
              <a:extLst>
                <a:ext uri="{FF2B5EF4-FFF2-40B4-BE49-F238E27FC236}">
                  <a16:creationId xmlns:a16="http://schemas.microsoft.com/office/drawing/2014/main" id="{51ABDD58-0B98-40D3-8540-6BD3C22D2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87" name="Rectangle 28">
              <a:extLst>
                <a:ext uri="{FF2B5EF4-FFF2-40B4-BE49-F238E27FC236}">
                  <a16:creationId xmlns:a16="http://schemas.microsoft.com/office/drawing/2014/main" id="{C1221CB9-937E-4D51-A315-FCDE0A77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88" name="Rectangle 29">
              <a:extLst>
                <a:ext uri="{FF2B5EF4-FFF2-40B4-BE49-F238E27FC236}">
                  <a16:creationId xmlns:a16="http://schemas.microsoft.com/office/drawing/2014/main" id="{84AE7C0B-B7D8-4F7A-A31B-6704BC4A4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89" name="Isosceles Triangle 2088">
              <a:extLst>
                <a:ext uri="{FF2B5EF4-FFF2-40B4-BE49-F238E27FC236}">
                  <a16:creationId xmlns:a16="http://schemas.microsoft.com/office/drawing/2014/main" id="{16AF0C9F-08B9-458B-B540-A8E3913DF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90" name="Isosceles Triangle 2089">
              <a:extLst>
                <a:ext uri="{FF2B5EF4-FFF2-40B4-BE49-F238E27FC236}">
                  <a16:creationId xmlns:a16="http://schemas.microsoft.com/office/drawing/2014/main" id="{6FD06311-3180-43A6-86B8-4D1F153FE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892923" y="1456811"/>
            <a:ext cx="3742675" cy="2752531"/>
          </a:xfrm>
        </p:spPr>
        <p:txBody>
          <a:bodyPr vert="horz" lIns="91440" tIns="45720" rIns="91440" bIns="45720" rtlCol="0" anchor="b">
            <a:normAutofit/>
          </a:bodyPr>
          <a:lstStyle/>
          <a:p>
            <a:pPr>
              <a:lnSpc>
                <a:spcPct val="90000"/>
              </a:lnSpc>
            </a:pPr>
            <a:r>
              <a:rPr lang="en-US" sz="4600" dirty="0"/>
              <a:t>Frontend Software Technologies</a:t>
            </a:r>
          </a:p>
        </p:txBody>
      </p:sp>
      <p:pic>
        <p:nvPicPr>
          <p:cNvPr id="2054" name="Picture 6" descr="Bootstrap, plain, wordmark, logo Icon in Devicon">
            <a:extLst>
              <a:ext uri="{FF2B5EF4-FFF2-40B4-BE49-F238E27FC236}">
                <a16:creationId xmlns:a16="http://schemas.microsoft.com/office/drawing/2014/main" id="{FAF6A216-6F5F-8932-265E-6E78BB6EDB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50319" y="1034293"/>
            <a:ext cx="1745926" cy="17459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hrome Icon | Android L Iconset | dtafalonso">
            <a:extLst>
              <a:ext uri="{FF2B5EF4-FFF2-40B4-BE49-F238E27FC236}">
                <a16:creationId xmlns:a16="http://schemas.microsoft.com/office/drawing/2014/main" id="{9497530A-B1A8-8622-8DC9-2AE803A3A0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51578" y="884737"/>
            <a:ext cx="1745926" cy="17459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6428134-D81F-42D6-CB27-4D0276073DB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97784" y="4892577"/>
            <a:ext cx="3196922" cy="116650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294A09A9-5501-47C1-A89A-A340965A2BE2}" type="slidenum">
              <a:rPr lang="en-US" smtClean="0"/>
              <a:pPr defTabSz="914400">
                <a:spcAft>
                  <a:spcPts val="600"/>
                </a:spcAft>
              </a:pPr>
              <a:t>6</a:t>
            </a:fld>
            <a:endParaRPr lang="en-US"/>
          </a:p>
        </p:txBody>
      </p:sp>
      <p:pic>
        <p:nvPicPr>
          <p:cNvPr id="2052" name="Picture 4" descr="Download HTML5 Logo PNG, Free Transparent HTML5 Images - Free Transparent  PNG Logos">
            <a:extLst>
              <a:ext uri="{FF2B5EF4-FFF2-40B4-BE49-F238E27FC236}">
                <a16:creationId xmlns:a16="http://schemas.microsoft.com/office/drawing/2014/main" id="{4F209507-6444-B209-F40B-2D730B24770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541499" y="3197556"/>
            <a:ext cx="3742675" cy="145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33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ownload HTML5 Logo PNG, Free Transparent HTML5 Images - Free Transparent  PNG Logos">
            <a:extLst>
              <a:ext uri="{FF2B5EF4-FFF2-40B4-BE49-F238E27FC236}">
                <a16:creationId xmlns:a16="http://schemas.microsoft.com/office/drawing/2014/main" id="{D010F7D7-DC50-544C-844E-5CF7F1518364}"/>
              </a:ext>
            </a:extLst>
          </p:cNvPr>
          <p:cNvPicPr>
            <a:picLocks noChangeAspect="1" noChangeArrowheads="1"/>
          </p:cNvPicPr>
          <p:nvPr/>
        </p:nvPicPr>
        <p:blipFill rotWithShape="1">
          <a:blip r:embed="rId2">
            <a:duotone>
              <a:schemeClr val="bg2">
                <a:shade val="45000"/>
                <a:satMod val="135000"/>
              </a:schemeClr>
              <a:prstClr val="white"/>
            </a:duotone>
            <a:alphaModFix amt="25000"/>
            <a:extLst>
              <a:ext uri="{28A0092B-C50C-407E-A947-70E740481C1C}">
                <a14:useLocalDpi xmlns:a14="http://schemas.microsoft.com/office/drawing/2010/main" val="0"/>
              </a:ext>
            </a:extLst>
          </a:blip>
          <a:srcRect r="30666" b="-1"/>
          <a:stretch/>
        </p:blipFill>
        <p:spPr bwMode="auto">
          <a:xfrm>
            <a:off x="339236" y="-100527"/>
            <a:ext cx="1219199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31">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Isosceles Triangle 39">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677334" y="609600"/>
            <a:ext cx="8596668" cy="476250"/>
          </a:xfrm>
        </p:spPr>
        <p:txBody>
          <a:bodyPr>
            <a:normAutofit/>
          </a:bodyPr>
          <a:lstStyle/>
          <a:p>
            <a:r>
              <a:rPr lang="en-US" sz="2500" dirty="0"/>
              <a:t>HTML</a:t>
            </a:r>
            <a:r>
              <a:rPr lang="en-IN" sz="2500" dirty="0"/>
              <a:t> (Hyper Text Markup Language)</a:t>
            </a:r>
            <a:endParaRPr lang="en-US" sz="2500" dirty="0"/>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707583" y="1145353"/>
            <a:ext cx="8596668" cy="800110"/>
          </a:xfrm>
        </p:spPr>
        <p:txBody>
          <a:bodyPr vert="horz" lIns="91440" tIns="45720" rIns="91440" bIns="45720" rtlCol="0">
            <a:normAutofit/>
          </a:bodyPr>
          <a:lstStyle/>
          <a:p>
            <a:r>
              <a:rPr lang="en-US" sz="1400" dirty="0"/>
              <a:t>It is the standard markup language for creating Web pages.</a:t>
            </a:r>
          </a:p>
          <a:p>
            <a:r>
              <a:rPr lang="en-US" sz="1400" dirty="0"/>
              <a:t>HTML forms the building blocks of all websites.</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12"/>
          </p:nvPr>
        </p:nvSpPr>
        <p:spPr>
          <a:xfrm>
            <a:off x="8590663" y="6041362"/>
            <a:ext cx="683339" cy="365125"/>
          </a:xfrm>
        </p:spPr>
        <p:txBody>
          <a:bodyPr>
            <a:normAutofit/>
          </a:bodyPr>
          <a:lstStyle/>
          <a:p>
            <a:pPr>
              <a:spcAft>
                <a:spcPts val="600"/>
              </a:spcAft>
            </a:pPr>
            <a:fld id="{294A09A9-5501-47C1-A89A-A340965A2BE2}" type="slidenum">
              <a:rPr lang="en-US"/>
              <a:pPr>
                <a:spcAft>
                  <a:spcPts val="600"/>
                </a:spcAft>
              </a:pPr>
              <a:t>7</a:t>
            </a:fld>
            <a:endParaRPr lang="en-US"/>
          </a:p>
        </p:txBody>
      </p:sp>
      <p:sp>
        <p:nvSpPr>
          <p:cNvPr id="6" name="Title 1">
            <a:extLst>
              <a:ext uri="{FF2B5EF4-FFF2-40B4-BE49-F238E27FC236}">
                <a16:creationId xmlns:a16="http://schemas.microsoft.com/office/drawing/2014/main" id="{05C44FB2-43B8-36D1-EFB0-4E9A0A32893E}"/>
              </a:ext>
            </a:extLst>
          </p:cNvPr>
          <p:cNvSpPr txBox="1">
            <a:spLocks/>
          </p:cNvSpPr>
          <p:nvPr/>
        </p:nvSpPr>
        <p:spPr>
          <a:xfrm>
            <a:off x="649491" y="2245264"/>
            <a:ext cx="9567916" cy="4860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dirty="0"/>
              <a:t>CSS (Cascading Style Sheet)</a:t>
            </a:r>
          </a:p>
        </p:txBody>
      </p:sp>
      <p:sp>
        <p:nvSpPr>
          <p:cNvPr id="8" name="Content Placeholder 3">
            <a:extLst>
              <a:ext uri="{FF2B5EF4-FFF2-40B4-BE49-F238E27FC236}">
                <a16:creationId xmlns:a16="http://schemas.microsoft.com/office/drawing/2014/main" id="{E440501D-E343-FFC3-9449-EF90122A517B}"/>
              </a:ext>
            </a:extLst>
          </p:cNvPr>
          <p:cNvSpPr txBox="1">
            <a:spLocks/>
          </p:cNvSpPr>
          <p:nvPr/>
        </p:nvSpPr>
        <p:spPr>
          <a:xfrm>
            <a:off x="702460" y="2743719"/>
            <a:ext cx="8746340" cy="87246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400" dirty="0"/>
              <a:t>Cascading Style Sheets (CSS) is a style sheet language used for describing the presentation of a document written in a markup language such as HTML.</a:t>
            </a:r>
          </a:p>
          <a:p>
            <a:r>
              <a:rPr lang="en-US" sz="1400" dirty="0"/>
              <a:t>Set of rules defining how an html element will be “presented” in the browser.</a:t>
            </a:r>
          </a:p>
        </p:txBody>
      </p:sp>
      <p:sp>
        <p:nvSpPr>
          <p:cNvPr id="11" name="Title 1">
            <a:extLst>
              <a:ext uri="{FF2B5EF4-FFF2-40B4-BE49-F238E27FC236}">
                <a16:creationId xmlns:a16="http://schemas.microsoft.com/office/drawing/2014/main" id="{C959E9B3-02B9-E122-BAEC-D80C5AB98DC0}"/>
              </a:ext>
            </a:extLst>
          </p:cNvPr>
          <p:cNvSpPr txBox="1">
            <a:spLocks/>
          </p:cNvSpPr>
          <p:nvPr/>
        </p:nvSpPr>
        <p:spPr>
          <a:xfrm>
            <a:off x="717675" y="3739212"/>
            <a:ext cx="8596668" cy="55598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dirty="0"/>
              <a:t>JavaScript</a:t>
            </a:r>
          </a:p>
        </p:txBody>
      </p:sp>
      <p:sp>
        <p:nvSpPr>
          <p:cNvPr id="14" name="Content Placeholder 3">
            <a:extLst>
              <a:ext uri="{FF2B5EF4-FFF2-40B4-BE49-F238E27FC236}">
                <a16:creationId xmlns:a16="http://schemas.microsoft.com/office/drawing/2014/main" id="{EDD55604-6C11-0738-76DA-FED1D5DA6A34}"/>
              </a:ext>
            </a:extLst>
          </p:cNvPr>
          <p:cNvSpPr txBox="1">
            <a:spLocks/>
          </p:cNvSpPr>
          <p:nvPr/>
        </p:nvSpPr>
        <p:spPr>
          <a:xfrm>
            <a:off x="787969" y="4252948"/>
            <a:ext cx="9701350" cy="87246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sz="1400" dirty="0">
                <a:cs typeface="Times New Roman" pitchFamily="18" charset="0"/>
              </a:rPr>
              <a:t>Classic JavaScript is a client-side language used to add interactivity your web-pages </a:t>
            </a:r>
          </a:p>
          <a:p>
            <a:r>
              <a:rPr lang="en-US" sz="1400" b="1" dirty="0">
                <a:cs typeface="Times New Roman" pitchFamily="18" charset="0"/>
              </a:rPr>
              <a:t>JavaScript</a:t>
            </a:r>
            <a:r>
              <a:rPr lang="en-US" sz="1400" dirty="0">
                <a:cs typeface="Times New Roman" pitchFamily="18" charset="0"/>
              </a:rPr>
              <a:t>  is used to program the behavior of web pages.</a:t>
            </a:r>
            <a:endParaRPr lang="en-IN" sz="1400" dirty="0">
              <a:cs typeface="Times New Roman" pitchFamily="18" charset="0"/>
            </a:endParaRPr>
          </a:p>
        </p:txBody>
      </p:sp>
      <p:pic>
        <p:nvPicPr>
          <p:cNvPr id="15" name="Picture 4" descr="Download HTML5 Logo PNG, Free Transparent HTML5 Images - Free Transparent  PNG Logos">
            <a:extLst>
              <a:ext uri="{FF2B5EF4-FFF2-40B4-BE49-F238E27FC236}">
                <a16:creationId xmlns:a16="http://schemas.microsoft.com/office/drawing/2014/main" id="{9FE96EDC-26A9-8EE9-4656-E25D2F7053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54061" y="5028114"/>
            <a:ext cx="3398703" cy="132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676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normAutofit/>
          </a:bodyPr>
          <a:lstStyle/>
          <a:p>
            <a:r>
              <a:rPr lang="en-US" sz="2500" dirty="0"/>
              <a:t>Bootstrap</a:t>
            </a:r>
          </a:p>
        </p:txBody>
      </p:sp>
      <p:sp>
        <p:nvSpPr>
          <p:cNvPr id="12" name="Content Placeholder 3">
            <a:extLst>
              <a:ext uri="{FF2B5EF4-FFF2-40B4-BE49-F238E27FC236}">
                <a16:creationId xmlns:a16="http://schemas.microsoft.com/office/drawing/2014/main" id="{034236C3-D99C-25D6-40ED-60CAAD22703F}"/>
              </a:ext>
            </a:extLst>
          </p:cNvPr>
          <p:cNvSpPr>
            <a:spLocks noGrp="1"/>
          </p:cNvSpPr>
          <p:nvPr>
            <p:ph idx="1"/>
          </p:nvPr>
        </p:nvSpPr>
        <p:spPr>
          <a:xfrm>
            <a:off x="677334" y="1147654"/>
            <a:ext cx="9231979" cy="887550"/>
          </a:xfrm>
        </p:spPr>
        <p:txBody>
          <a:bodyPr vert="horz" lIns="91440" tIns="45720" rIns="91440" bIns="45720" rtlCol="0" anchor="t">
            <a:noAutofit/>
          </a:bodyPr>
          <a:lstStyle/>
          <a:p>
            <a:pPr marL="457200" indent="-457200">
              <a:buFont typeface="Arial" panose="020B0604020202020204" pitchFamily="34" charset="0"/>
              <a:buChar char="•"/>
            </a:pPr>
            <a:r>
              <a:rPr lang="en-US" sz="1400" dirty="0">
                <a:latin typeface="+mj-lt"/>
                <a:cs typeface="Times New Roman" pitchFamily="18" charset="0"/>
              </a:rPr>
              <a:t>Bootstrap is a free and open-source CSS framework directed at responsive, mobile-first front-end web development. </a:t>
            </a:r>
          </a:p>
          <a:p>
            <a:pPr marL="457200" indent="-457200">
              <a:buFont typeface="Arial" panose="020B0604020202020204" pitchFamily="34" charset="0"/>
              <a:buChar char="•"/>
            </a:pPr>
            <a:r>
              <a:rPr lang="en-US" sz="1400" dirty="0">
                <a:latin typeface="+mj-lt"/>
                <a:cs typeface="Times New Roman" pitchFamily="18" charset="0"/>
              </a:rPr>
              <a:t>It contains CSS- and (optionally) JavaScript-based design templates for typography, forms, buttons, navigation, and other interface components. </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12"/>
          </p:nvPr>
        </p:nvSpPr>
        <p:spPr/>
        <p:txBody>
          <a:bodyPr/>
          <a:lstStyle/>
          <a:p>
            <a:fld id="{294A09A9-5501-47C1-A89A-A340965A2BE2}" type="slidenum">
              <a:rPr lang="en-US" smtClean="0"/>
              <a:pPr/>
              <a:t>8</a:t>
            </a:fld>
            <a:endParaRPr lang="en-US" dirty="0"/>
          </a:p>
        </p:txBody>
      </p:sp>
      <p:pic>
        <p:nvPicPr>
          <p:cNvPr id="4" name="Picture 6" descr="Bootstrap, plain, wordmark, logo Icon in Devicon">
            <a:extLst>
              <a:ext uri="{FF2B5EF4-FFF2-40B4-BE49-F238E27FC236}">
                <a16:creationId xmlns:a16="http://schemas.microsoft.com/office/drawing/2014/main" id="{EF89E773-00DD-823E-B2E1-193E0FE72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8981" y="1126852"/>
            <a:ext cx="950861" cy="95086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F47538B-52F2-8DCE-634F-8EC65D1FA71C}"/>
              </a:ext>
            </a:extLst>
          </p:cNvPr>
          <p:cNvSpPr txBox="1">
            <a:spLocks/>
          </p:cNvSpPr>
          <p:nvPr/>
        </p:nvSpPr>
        <p:spPr>
          <a:xfrm>
            <a:off x="677334" y="2374174"/>
            <a:ext cx="8596668" cy="5596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dirty="0"/>
              <a:t>GitHub</a:t>
            </a:r>
          </a:p>
        </p:txBody>
      </p:sp>
      <p:sp>
        <p:nvSpPr>
          <p:cNvPr id="8" name="Content Placeholder 3">
            <a:extLst>
              <a:ext uri="{FF2B5EF4-FFF2-40B4-BE49-F238E27FC236}">
                <a16:creationId xmlns:a16="http://schemas.microsoft.com/office/drawing/2014/main" id="{D32CDC9A-C57D-CA6C-BEC5-A2ED482B852A}"/>
              </a:ext>
            </a:extLst>
          </p:cNvPr>
          <p:cNvSpPr txBox="1">
            <a:spLocks/>
          </p:cNvSpPr>
          <p:nvPr/>
        </p:nvSpPr>
        <p:spPr>
          <a:xfrm>
            <a:off x="677334" y="2878855"/>
            <a:ext cx="10645646" cy="77822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indent="-457200">
              <a:buFont typeface="Arial" panose="020B0604020202020204" pitchFamily="34" charset="0"/>
              <a:buChar char="•"/>
            </a:pPr>
            <a:r>
              <a:rPr lang="en-US" sz="1400" dirty="0"/>
              <a:t>GitHub, Inc. is a provider of Internet hosting for software development and version control using Git. </a:t>
            </a:r>
          </a:p>
          <a:p>
            <a:pPr marL="457200" indent="-457200">
              <a:buFont typeface="Arial" panose="020B0604020202020204" pitchFamily="34" charset="0"/>
              <a:buChar char="•"/>
            </a:pPr>
            <a:r>
              <a:rPr lang="en-US" sz="1400" dirty="0"/>
              <a:t>It offers the distributed version control and source code management functionality of Git, plus its own features. </a:t>
            </a:r>
          </a:p>
        </p:txBody>
      </p:sp>
      <p:sp>
        <p:nvSpPr>
          <p:cNvPr id="9" name="Title 1">
            <a:extLst>
              <a:ext uri="{FF2B5EF4-FFF2-40B4-BE49-F238E27FC236}">
                <a16:creationId xmlns:a16="http://schemas.microsoft.com/office/drawing/2014/main" id="{D3F2FFDC-9557-8194-8E0B-208C15E20E4D}"/>
              </a:ext>
            </a:extLst>
          </p:cNvPr>
          <p:cNvSpPr txBox="1">
            <a:spLocks/>
          </p:cNvSpPr>
          <p:nvPr/>
        </p:nvSpPr>
        <p:spPr>
          <a:xfrm>
            <a:off x="677334" y="3660388"/>
            <a:ext cx="8596668" cy="5334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a:t>Google Chrome</a:t>
            </a:r>
            <a:endParaRPr lang="en-US" sz="2500" dirty="0"/>
          </a:p>
        </p:txBody>
      </p:sp>
      <p:sp>
        <p:nvSpPr>
          <p:cNvPr id="10" name="Content Placeholder 3">
            <a:extLst>
              <a:ext uri="{FF2B5EF4-FFF2-40B4-BE49-F238E27FC236}">
                <a16:creationId xmlns:a16="http://schemas.microsoft.com/office/drawing/2014/main" id="{DFD8386F-1F6D-3D36-AC56-DA86D3A7D9D1}"/>
              </a:ext>
            </a:extLst>
          </p:cNvPr>
          <p:cNvSpPr txBox="1">
            <a:spLocks/>
          </p:cNvSpPr>
          <p:nvPr/>
        </p:nvSpPr>
        <p:spPr>
          <a:xfrm>
            <a:off x="677334" y="4193788"/>
            <a:ext cx="9121647" cy="989398"/>
          </a:xfrm>
          <a:prstGeom prst="rect">
            <a:avLst/>
          </a:prstGeom>
        </p:spPr>
        <p:txBody>
          <a:bodyPr vert="horz" lIns="91440" tIns="45720" rIns="91440" bIns="45720" rtlCol="0" anchor="t">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indent="-457200">
              <a:buFont typeface="Arial" panose="020B0604020202020204" pitchFamily="34" charset="0"/>
              <a:buChar char="•"/>
            </a:pPr>
            <a:r>
              <a:rPr lang="en-US" sz="1400"/>
              <a:t>Google chrome is a web browser application software for accessing the World Wide Web or a local website.</a:t>
            </a:r>
          </a:p>
          <a:p>
            <a:pPr marL="457200" indent="-457200">
              <a:buFont typeface="Arial" panose="020B0604020202020204" pitchFamily="34" charset="0"/>
              <a:buChar char="•"/>
            </a:pPr>
            <a:r>
              <a:rPr lang="en-US" sz="1400"/>
              <a:t>When a user requests a web page from a particular website, the web browser retrieves the necessary content from a web server and then displays the page on the user's device </a:t>
            </a:r>
            <a:endParaRPr lang="en-US" sz="1400" dirty="0"/>
          </a:p>
        </p:txBody>
      </p:sp>
      <p:pic>
        <p:nvPicPr>
          <p:cNvPr id="11" name="Picture 10">
            <a:extLst>
              <a:ext uri="{FF2B5EF4-FFF2-40B4-BE49-F238E27FC236}">
                <a16:creationId xmlns:a16="http://schemas.microsoft.com/office/drawing/2014/main" id="{C7513030-42FD-6859-0148-5E308B41D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795" y="2704223"/>
            <a:ext cx="1490954" cy="7782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hrome Icon | Android L Iconset | dtafalonso">
            <a:extLst>
              <a:ext uri="{FF2B5EF4-FFF2-40B4-BE49-F238E27FC236}">
                <a16:creationId xmlns:a16="http://schemas.microsoft.com/office/drawing/2014/main" id="{ADD644A4-83A1-C892-89FA-761239DF00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9313" y="4283585"/>
            <a:ext cx="1064969" cy="106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226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54" name="Rectangle 1038">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286933" y="609601"/>
            <a:ext cx="8000676" cy="902938"/>
          </a:xfrm>
        </p:spPr>
        <p:txBody>
          <a:bodyPr>
            <a:noAutofit/>
          </a:bodyPr>
          <a:lstStyle/>
          <a:p>
            <a:r>
              <a:rPr lang="en-US" sz="4000" dirty="0"/>
              <a:t>Backend Software Technologies</a:t>
            </a:r>
          </a:p>
        </p:txBody>
      </p:sp>
      <p:sp>
        <p:nvSpPr>
          <p:cNvPr id="1055" name="Isosceles Triangle 1040">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3" name="Isosceles Triangle 1042">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12"/>
          </p:nvPr>
        </p:nvSpPr>
        <p:spPr>
          <a:xfrm>
            <a:off x="8133455" y="5600627"/>
            <a:ext cx="572365" cy="305829"/>
          </a:xfrm>
        </p:spPr>
        <p:txBody>
          <a:bodyPr/>
          <a:lstStyle/>
          <a:p>
            <a:pPr defTabSz="378013">
              <a:spcAft>
                <a:spcPts val="636"/>
              </a:spcAft>
            </a:pPr>
            <a:fld id="{294A09A9-5501-47C1-A89A-A340965A2BE2}" type="slidenum">
              <a:rPr lang="en-US" sz="744" kern="1200">
                <a:solidFill>
                  <a:schemeClr val="accent1"/>
                </a:solidFill>
                <a:latin typeface="+mn-lt"/>
                <a:ea typeface="+mn-ea"/>
                <a:cs typeface="+mn-cs"/>
              </a:rPr>
              <a:pPr defTabSz="378013">
                <a:spcAft>
                  <a:spcPts val="636"/>
                </a:spcAft>
              </a:pPr>
              <a:t>9</a:t>
            </a:fld>
            <a:endParaRPr lang="en-US"/>
          </a:p>
        </p:txBody>
      </p:sp>
      <p:pic>
        <p:nvPicPr>
          <p:cNvPr id="1026" name="Picture 2" descr="Project Jupyter | Home">
            <a:extLst>
              <a:ext uri="{FF2B5EF4-FFF2-40B4-BE49-F238E27FC236}">
                <a16:creationId xmlns:a16="http://schemas.microsoft.com/office/drawing/2014/main" id="{42A4F38D-C9A7-8E1A-8104-3076AEBE21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44" r="26548"/>
          <a:stretch/>
        </p:blipFill>
        <p:spPr bwMode="auto">
          <a:xfrm>
            <a:off x="9287609" y="4163841"/>
            <a:ext cx="1399153" cy="1589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E86E8FD-7BC5-DE1B-A086-BA92A05E8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852" y="4314235"/>
            <a:ext cx="3482774" cy="10312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chine learning logo - Wi6Labs">
            <a:extLst>
              <a:ext uri="{FF2B5EF4-FFF2-40B4-BE49-F238E27FC236}">
                <a16:creationId xmlns:a16="http://schemas.microsoft.com/office/drawing/2014/main" id="{8E27BAF0-B4F0-7C47-AF31-B2519938D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255" y="2048466"/>
            <a:ext cx="2348546" cy="15424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078B6D1-46C2-B73E-FFCB-EEA90F4E6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864" y="2244436"/>
            <a:ext cx="3440132" cy="13464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y the Visual Studio Code team launched a snap | Snapcraft">
            <a:extLst>
              <a:ext uri="{FF2B5EF4-FFF2-40B4-BE49-F238E27FC236}">
                <a16:creationId xmlns:a16="http://schemas.microsoft.com/office/drawing/2014/main" id="{209BCE90-63BE-80F7-CFC3-A0BB82DE1B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19" t="11111" r="5750"/>
          <a:stretch/>
        </p:blipFill>
        <p:spPr bwMode="auto">
          <a:xfrm>
            <a:off x="5815813" y="4301929"/>
            <a:ext cx="3180901" cy="158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827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BAB77-79E1-4739-AA51-10C9079186D6}">
  <ds:schemaRefs>
    <ds:schemaRef ds:uri="http://schemas.microsoft.com/office/2006/metadata/properties"/>
    <ds:schemaRef ds:uri="http://purl.org/dc/elements/1.1/"/>
    <ds:schemaRef ds:uri="http://www.w3.org/XML/1998/namespace"/>
    <ds:schemaRef ds:uri="http://schemas.microsoft.com/office/infopath/2007/PartnerControls"/>
    <ds:schemaRef ds:uri="http://schemas.microsoft.com/office/2006/documentManagement/types"/>
    <ds:schemaRef ds:uri="71af3243-3dd4-4a8d-8c0d-dd76da1f02a5"/>
    <ds:schemaRef ds:uri="http://schemas.microsoft.com/sharepoint/v3"/>
    <ds:schemaRef ds:uri="230e9df3-be65-4c73-a93b-d1236ebd677e"/>
    <ds:schemaRef ds:uri="16c05727-aa75-4e4a-9b5f-8a80a1165891"/>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Facet</Template>
  <TotalTime>938</TotalTime>
  <Words>1540</Words>
  <Application>Microsoft Office PowerPoint</Application>
  <PresentationFormat>Widescreen</PresentationFormat>
  <Paragraphs>158</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Tenorite</vt:lpstr>
      <vt:lpstr>Times New Roman</vt:lpstr>
      <vt:lpstr>Trebuchet MS</vt:lpstr>
      <vt:lpstr>Wingdings 3</vt:lpstr>
      <vt:lpstr>Facet</vt:lpstr>
      <vt:lpstr>Heart Disease Risk Predictor</vt:lpstr>
      <vt:lpstr>PowerPoint Presentation</vt:lpstr>
      <vt:lpstr>Contents</vt:lpstr>
      <vt:lpstr>Introduction</vt:lpstr>
      <vt:lpstr>SOFTWARE TOOLS &amp; APPLICATIONS</vt:lpstr>
      <vt:lpstr>Frontend Software Technologies</vt:lpstr>
      <vt:lpstr>HTML (Hyper Text Markup Language)</vt:lpstr>
      <vt:lpstr>Bootstrap</vt:lpstr>
      <vt:lpstr>Backend Software Technologies</vt:lpstr>
      <vt:lpstr>Visual Studio Code</vt:lpstr>
      <vt:lpstr>Libraries &amp; Module for Algorithm Development</vt:lpstr>
      <vt:lpstr>STEPS FOR RISK PREDICTION</vt:lpstr>
      <vt:lpstr>Frontend Working and Building</vt:lpstr>
      <vt:lpstr>Backend Working and Building</vt:lpstr>
      <vt:lpstr>DATASET AND FEATURES </vt:lpstr>
      <vt:lpstr>Website Homepage User Interface </vt:lpstr>
      <vt:lpstr>Website Patient Details UI</vt:lpstr>
      <vt:lpstr>Website Patient Result UI</vt:lpstr>
      <vt:lpstr>References</vt:lpstr>
      <vt:lpstr>Conclusion</vt:lpstr>
      <vt:lpstr>Future Scope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Bluetooth Controlled  4 D.O.F. ROBOTIC ARM</dc:title>
  <dc:creator>Prashant</dc:creator>
  <cp:lastModifiedBy>Prashant kumar</cp:lastModifiedBy>
  <cp:revision>98</cp:revision>
  <dcterms:created xsi:type="dcterms:W3CDTF">2022-07-03T16:05:55Z</dcterms:created>
  <dcterms:modified xsi:type="dcterms:W3CDTF">2023-05-19T19:06:21Z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2023-05-18T22:10:42Z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4411709d-cb97-4743-a1a4-94d3c83fe36a</vt:lpwstr>
  </property>
  <property fmtid="{D5CDD505-2E9C-101B-9397-08002B2CF9AE}" pid="8" name="MSIP_Label_defa4170-0d19-0005-0004-bc88714345d2_ActionId">
    <vt:lpwstr>abba998c-9f21-429d-9208-b3f8d9a269a1</vt:lpwstr>
  </property>
  <property fmtid="{D5CDD505-2E9C-101B-9397-08002B2CF9AE}" pid="9" name="MSIP_Label_defa4170-0d19-0005-0004-bc88714345d2_ContentBits">
    <vt:lpwstr>0</vt:lpwstr>
  </property>
</Properties>
</file>